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93" r:id="rId3"/>
    <p:sldId id="288" r:id="rId4"/>
    <p:sldId id="294" r:id="rId5"/>
    <p:sldId id="289" r:id="rId6"/>
    <p:sldId id="271" r:id="rId7"/>
    <p:sldId id="280" r:id="rId8"/>
    <p:sldId id="284" r:id="rId9"/>
    <p:sldId id="285" r:id="rId10"/>
    <p:sldId id="295" r:id="rId11"/>
    <p:sldId id="290" r:id="rId12"/>
    <p:sldId id="291" r:id="rId13"/>
    <p:sldId id="292" r:id="rId14"/>
    <p:sldId id="287" r:id="rId15"/>
    <p:sldId id="259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99"/>
    <a:srgbClr val="A50021"/>
    <a:srgbClr val="00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996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2609C-979D-4108-B104-80FACD1A6788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8CFF3-E50E-4A43-9A00-6DF0CC69E4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47A9F-4929-42E0-A630-35D6615FBA8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314412"/>
      </p:ext>
    </p:extLst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D9BF0-9E3C-4FBE-906F-8E56276CD92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2774498"/>
      </p:ext>
    </p:extLst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C7C9A-BBEF-4270-81BA-8241805F738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9381727"/>
      </p:ext>
    </p:extLst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20297-6168-4B6B-B115-6D225FB794A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0996058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400FA-3338-46D8-B047-85834440BEA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0628630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2336A-F85C-4450-BCE5-9CB3B8AF0EA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6489247"/>
      </p:ext>
    </p:extLst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8B5BF-0294-42CA-9D0C-E60C5098195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4452800"/>
      </p:ext>
    </p:extLst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208C9E-DD9F-4E4A-80A9-6DFA3C183AD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7773324"/>
      </p:ext>
    </p:extLst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339B0-74F0-4E11-90F7-B0EED6B2244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0414901"/>
      </p:ext>
    </p:extLst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F6995-665D-4CA0-BA9D-CFD76A94086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2424983"/>
      </p:ext>
    </p:extLst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39CBD-250C-4F31-903B-D8FD6F17AD4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40382521"/>
      </p:ext>
    </p:extLst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58F6B42-ED8C-4D59-9F33-AC37A263390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amond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0%D0%BD%D0%B3%D0%BB%D1%96%D0%B9%D1%81%D1%8C%D0%BA%D0%B0_%D0%BC%D0%BE%D0%B2%D0%B0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ww\Desktop\&#1044;&#1045;&#1053;&#1068;%20&#1052;&#1059;&#1047;&#1048;&#1050;&#1048;\&#1041;&#1077;&#1090;&#1093;&#1086;&#1074;&#1077;&#1085;%20&#1052;&#1110;&#1089;&#1103;&#1095;&#1085;&#1072;%20&#1089;&#1086;&#1085;&#1072;&#1090;&#1072;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microsoft.com/office/2007/relationships/media" Target="../media/media4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://search.icq.com/search/selected_img.php?q=music&amp;index=4&amp;img_src=http://images.google.com/images?q=tbn:5YFaX0cGBiX__M:http://www1.uea.ac.uk/polopoly_fs/1.3518.1160398920!music%20scroll.jpg&amp;title=1.3518.1160398920!%3cb%3emusic%3c/b%3e%20scroll.jpg&amp;width=709&amp;height=471&amp;size=198&amp;url=www1.uea.ac.uk&amp;tbn_width=140&amp;tbn_height=93&amp;url=http://www1.uea.ac.uk/polopoly_fs/1.3518.1160398920!music%20scroll.jpg&amp;url_rf=www1.uea.ac.uk&amp;site_url=http://www1.uea.ac.uk/cm/home/schools/hum/music/whystudy&amp;q=musi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5661579ba1e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" y="2959783"/>
            <a:ext cx="4597089" cy="38982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9784">
            <a:off x="5217443" y="4997200"/>
            <a:ext cx="3995666" cy="1551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0803"/>
            <a:ext cx="1944216" cy="2235848"/>
          </a:xfrm>
          <a:prstGeom prst="rect">
            <a:avLst/>
          </a:prstGeom>
        </p:spPr>
      </p:pic>
      <p:sp>
        <p:nvSpPr>
          <p:cNvPr id="11" name="Google Shape;87;p13"/>
          <p:cNvSpPr txBox="1"/>
          <p:nvPr/>
        </p:nvSpPr>
        <p:spPr>
          <a:xfrm>
            <a:off x="899592" y="692696"/>
            <a:ext cx="7924800" cy="310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Corsiva"/>
              <a:buNone/>
            </a:pPr>
            <a:r>
              <a:rPr lang="en-US" sz="8000" b="1" i="1" u="none" strike="noStrike" cap="none" dirty="0">
                <a:solidFill>
                  <a:srgbClr val="CC0000"/>
                </a:solidFill>
                <a:latin typeface="Corsiva"/>
                <a:ea typeface="Corsiva"/>
                <a:cs typeface="Corsiva"/>
                <a:sym typeface="Corsiva"/>
              </a:rPr>
              <a:t>1 </a:t>
            </a:r>
            <a:r>
              <a:rPr lang="en-US" sz="8000" b="1" i="1" u="none" strike="noStrike" cap="none" dirty="0" err="1">
                <a:solidFill>
                  <a:srgbClr val="CC0000"/>
                </a:solidFill>
                <a:latin typeface="Corsiva"/>
                <a:ea typeface="Corsiva"/>
                <a:cs typeface="Corsiva"/>
                <a:sym typeface="Corsiva"/>
              </a:rPr>
              <a:t>жовтня</a:t>
            </a:r>
            <a:r>
              <a:rPr lang="en-US" sz="8000" b="1" i="1" u="none" strike="noStrike" cap="none" dirty="0">
                <a:solidFill>
                  <a:srgbClr val="7030A0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endParaRPr sz="1400"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Font typeface="Corsiva"/>
              <a:buNone/>
            </a:pPr>
            <a:r>
              <a:rPr lang="en-US" sz="7200" b="1" i="1" u="none" strike="noStrike" cap="none" dirty="0" err="1">
                <a:solidFill>
                  <a:srgbClr val="7030A0"/>
                </a:solidFill>
                <a:latin typeface="Corsiva"/>
                <a:ea typeface="Corsiva"/>
                <a:cs typeface="Corsiva"/>
                <a:sym typeface="Corsiva"/>
              </a:rPr>
              <a:t>Міжнародний</a:t>
            </a:r>
            <a:r>
              <a:rPr lang="en-US" sz="7200" b="1" i="1" u="none" strike="noStrike" cap="none" dirty="0">
                <a:solidFill>
                  <a:srgbClr val="7030A0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r>
              <a:rPr lang="en-US" sz="7200" b="1" i="1" u="none" strike="noStrike" cap="none" dirty="0" err="1">
                <a:solidFill>
                  <a:srgbClr val="7030A0"/>
                </a:solidFill>
                <a:latin typeface="Corsiva"/>
                <a:ea typeface="Corsiva"/>
                <a:cs typeface="Corsiva"/>
                <a:sym typeface="Corsiva"/>
              </a:rPr>
              <a:t>День</a:t>
            </a:r>
            <a:r>
              <a:rPr lang="en-US" sz="7200" b="1" i="1" u="none" strike="noStrike" cap="none" dirty="0">
                <a:solidFill>
                  <a:srgbClr val="7030A0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r>
              <a:rPr lang="en-US" sz="7200" b="1" i="1" u="none" strike="noStrike" cap="none" dirty="0" err="1">
                <a:solidFill>
                  <a:srgbClr val="7030A0"/>
                </a:solidFill>
                <a:latin typeface="Corsiva"/>
                <a:ea typeface="Corsiva"/>
                <a:cs typeface="Corsiva"/>
                <a:sym typeface="Corsiva"/>
              </a:rPr>
              <a:t>музики</a:t>
            </a:r>
            <a:endParaRPr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Бетховен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88640"/>
            <a:ext cx="3600400" cy="4705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3707904" y="589330"/>
            <a:ext cx="529208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Українські   народні  пісні   надихали   на творчість композиторів різних країн і часів.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Наприклад, всесвітньо відомий німецький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композитор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Людвиг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ван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Бетховен  неодноразово  використовував    у   своїй   творчості   укр.   національні   мотиви.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Серед   його   творів   Варіації   на 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тему    української    народної    пісні   «Їхав козак   за   Дунай».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Картинки по запросу &quot;джузеппе верди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1547"/>
            <a:ext cx="3968861" cy="544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188640"/>
            <a:ext cx="5266928" cy="994122"/>
          </a:xfrm>
        </p:spPr>
        <p:txBody>
          <a:bodyPr/>
          <a:lstStyle/>
          <a:p>
            <a:r>
              <a:rPr lang="uk-UA" sz="2400" b="1" dirty="0" err="1" smtClean="0">
                <a:solidFill>
                  <a:schemeClr val="tx1"/>
                </a:solidFill>
              </a:rPr>
              <a:t>Джузе́ппе-Фортуні́но-Франче́ско</a:t>
            </a:r>
            <a:r>
              <a:rPr lang="uk-UA" sz="2400" b="1" dirty="0" smtClean="0">
                <a:solidFill>
                  <a:schemeClr val="tx1"/>
                </a:solidFill>
              </a:rPr>
              <a:t> </a:t>
            </a:r>
            <a:r>
              <a:rPr lang="uk-UA" sz="2400" b="1" dirty="0" err="1" smtClean="0">
                <a:solidFill>
                  <a:schemeClr val="tx1"/>
                </a:solidFill>
              </a:rPr>
              <a:t>Ве́рді</a:t>
            </a:r>
            <a:r>
              <a:rPr lang="uk-UA" sz="2400" dirty="0" smtClean="0">
                <a:solidFill>
                  <a:schemeClr val="tx1"/>
                </a:solidFill>
              </a:rPr>
              <a:t>  — </a:t>
            </a:r>
            <a:r>
              <a:rPr lang="uk-UA" sz="2400" u="sng" dirty="0" smtClean="0">
                <a:solidFill>
                  <a:schemeClr val="tx1"/>
                </a:solidFill>
              </a:rPr>
              <a:t>італійський композитор, диригент</a:t>
            </a:r>
            <a:endParaRPr lang="ru-RU" sz="2400" u="sng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79912" y="1268760"/>
            <a:ext cx="5184576" cy="4525963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/>
              <a:t>Один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найсуворіших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вироків</a:t>
            </a:r>
            <a:r>
              <a:rPr lang="ru-RU" sz="2400" dirty="0" smtClean="0"/>
              <a:t> на </a:t>
            </a:r>
            <a:r>
              <a:rPr lang="ru-RU" sz="2400" dirty="0" err="1" smtClean="0"/>
              <a:t>вступних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іспитах</a:t>
            </a:r>
            <a:r>
              <a:rPr lang="ru-RU" sz="2400" dirty="0" smtClean="0"/>
              <a:t> в </a:t>
            </a:r>
            <a:r>
              <a:rPr lang="ru-RU" sz="2400" dirty="0" err="1" smtClean="0"/>
              <a:t>консерваторію</a:t>
            </a:r>
            <a:r>
              <a:rPr lang="ru-RU" sz="2400" dirty="0" smtClean="0"/>
              <a:t> </a:t>
            </a:r>
            <a:r>
              <a:rPr lang="ru-RU" sz="2400" dirty="0" err="1" smtClean="0"/>
              <a:t>був</a:t>
            </a:r>
            <a:r>
              <a:rPr lang="ru-RU" sz="2400" dirty="0" smtClean="0"/>
              <a:t> </a:t>
            </a:r>
            <a:r>
              <a:rPr lang="ru-RU" sz="2400" dirty="0" err="1" smtClean="0"/>
              <a:t>винесений</a:t>
            </a:r>
            <a:r>
              <a:rPr lang="ru-RU" sz="2400" dirty="0" smtClean="0"/>
              <a:t> </a:t>
            </a:r>
            <a:r>
              <a:rPr lang="ru-RU" sz="2400" dirty="0" err="1" smtClean="0"/>
              <a:t>Дзузеппе</a:t>
            </a:r>
            <a:r>
              <a:rPr lang="ru-RU" sz="2400" dirty="0" smtClean="0"/>
              <a:t> </a:t>
            </a:r>
            <a:r>
              <a:rPr lang="ru-RU" sz="2400" dirty="0" err="1" smtClean="0"/>
              <a:t>Верді</a:t>
            </a:r>
            <a:r>
              <a:rPr lang="ru-RU" sz="2400" dirty="0" smtClean="0"/>
              <a:t>.  </a:t>
            </a:r>
            <a:r>
              <a:rPr lang="ru-RU" sz="2400" dirty="0" err="1" smtClean="0"/>
              <a:t>Прослухавши</a:t>
            </a:r>
            <a:r>
              <a:rPr lang="ru-RU" sz="2400" dirty="0" smtClean="0"/>
              <a:t>, як молодик </a:t>
            </a:r>
            <a:r>
              <a:rPr lang="ru-RU" sz="2400" dirty="0" err="1" smtClean="0"/>
              <a:t>виконує</a:t>
            </a:r>
            <a:r>
              <a:rPr lang="ru-RU" sz="2400" dirty="0" smtClean="0"/>
              <a:t> на </a:t>
            </a:r>
            <a:r>
              <a:rPr lang="ru-RU" sz="2400" dirty="0" err="1" smtClean="0"/>
              <a:t>роялі</a:t>
            </a:r>
            <a:r>
              <a:rPr lang="ru-RU" sz="2400" dirty="0" smtClean="0"/>
              <a:t> </a:t>
            </a:r>
            <a:r>
              <a:rPr lang="ru-RU" sz="2400" dirty="0" err="1" smtClean="0"/>
              <a:t>власні</a:t>
            </a:r>
            <a:r>
              <a:rPr lang="ru-RU" sz="2400" dirty="0" smtClean="0"/>
              <a:t> твори, </a:t>
            </a:r>
            <a:r>
              <a:rPr lang="ru-RU" sz="2400" dirty="0" err="1" smtClean="0"/>
              <a:t>комісія</a:t>
            </a:r>
            <a:r>
              <a:rPr lang="ru-RU" sz="2400" dirty="0" smtClean="0"/>
              <a:t> </a:t>
            </a:r>
            <a:r>
              <a:rPr lang="ru-RU" sz="2400" dirty="0" err="1" smtClean="0"/>
              <a:t>зробила</a:t>
            </a:r>
            <a:r>
              <a:rPr lang="ru-RU" sz="2400" dirty="0" smtClean="0"/>
              <a:t> </a:t>
            </a:r>
            <a:r>
              <a:rPr lang="ru-RU" sz="2400" dirty="0" err="1" smtClean="0"/>
              <a:t>такий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висновок</a:t>
            </a:r>
            <a:r>
              <a:rPr lang="ru-RU" sz="2400" dirty="0" smtClean="0"/>
              <a:t>: «</a:t>
            </a:r>
            <a:r>
              <a:rPr lang="ru-RU" sz="2400" dirty="0" err="1" smtClean="0"/>
              <a:t>Залиште</a:t>
            </a:r>
            <a:r>
              <a:rPr lang="ru-RU" sz="2400" dirty="0" smtClean="0"/>
              <a:t> </a:t>
            </a:r>
            <a:r>
              <a:rPr lang="ru-RU" sz="2400" dirty="0" err="1" smtClean="0"/>
              <a:t>надію</a:t>
            </a:r>
            <a:r>
              <a:rPr lang="ru-RU" sz="2400" dirty="0" smtClean="0"/>
              <a:t> </a:t>
            </a:r>
            <a:r>
              <a:rPr lang="ru-RU" sz="2400" dirty="0" err="1" smtClean="0"/>
              <a:t>займатися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музикою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професійно</a:t>
            </a:r>
            <a:r>
              <a:rPr lang="ru-RU" sz="2400" dirty="0" smtClean="0"/>
              <a:t>: </a:t>
            </a:r>
            <a:r>
              <a:rPr lang="ru-RU" sz="2400" dirty="0" err="1" smtClean="0"/>
              <a:t>краще</a:t>
            </a:r>
            <a:r>
              <a:rPr lang="ru-RU" sz="2400" dirty="0" smtClean="0"/>
              <a:t> </a:t>
            </a:r>
            <a:r>
              <a:rPr lang="ru-RU" sz="2400" dirty="0" err="1" smtClean="0"/>
              <a:t>виберіть</a:t>
            </a:r>
            <a:r>
              <a:rPr lang="ru-RU" sz="2400" dirty="0" smtClean="0"/>
              <a:t> педагога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місцевих</a:t>
            </a:r>
            <a:r>
              <a:rPr lang="ru-RU" sz="2400" dirty="0" smtClean="0"/>
              <a:t> </a:t>
            </a:r>
            <a:r>
              <a:rPr lang="ru-RU" sz="2400" dirty="0" err="1" smtClean="0"/>
              <a:t>музикантів</a:t>
            </a:r>
            <a:r>
              <a:rPr lang="ru-RU" sz="2400" dirty="0" smtClean="0"/>
              <a:t>». </a:t>
            </a:r>
            <a:r>
              <a:rPr lang="ru-RU" sz="2400" dirty="0" err="1" smtClean="0"/>
              <a:t>Однак</a:t>
            </a:r>
            <a:r>
              <a:rPr lang="ru-RU" sz="2400" dirty="0" smtClean="0"/>
              <a:t> </a:t>
            </a:r>
            <a:r>
              <a:rPr lang="ru-RU" sz="2400" dirty="0" err="1" smtClean="0"/>
              <a:t>Верді</a:t>
            </a:r>
            <a:r>
              <a:rPr lang="ru-RU" sz="2400" dirty="0" smtClean="0"/>
              <a:t> таки став композитором. Не минуло </a:t>
            </a:r>
            <a:r>
              <a:rPr lang="ru-RU" sz="2400" dirty="0" err="1" smtClean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півсотні</a:t>
            </a:r>
            <a:r>
              <a:rPr lang="ru-RU" sz="2400" dirty="0" smtClean="0"/>
              <a:t> </a:t>
            </a:r>
            <a:r>
              <a:rPr lang="ru-RU" sz="2400" dirty="0" err="1" smtClean="0"/>
              <a:t>років</a:t>
            </a:r>
            <a:r>
              <a:rPr lang="ru-RU" sz="2400" dirty="0" smtClean="0"/>
              <a:t>, як </a:t>
            </a:r>
            <a:r>
              <a:rPr lang="ru-RU" sz="2400" dirty="0" err="1" smtClean="0"/>
              <a:t>консерваторія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 </a:t>
            </a:r>
            <a:r>
              <a:rPr lang="ru-RU" sz="2400" dirty="0" err="1" smtClean="0"/>
              <a:t>відмовила</a:t>
            </a:r>
            <a:r>
              <a:rPr lang="ru-RU" sz="2400" dirty="0" smtClean="0"/>
              <a:t> </a:t>
            </a:r>
            <a:r>
              <a:rPr lang="ru-RU" sz="2400" dirty="0" err="1" smtClean="0"/>
              <a:t>Верді</a:t>
            </a:r>
            <a:r>
              <a:rPr lang="ru-RU" sz="2400" dirty="0" smtClean="0"/>
              <a:t> в </a:t>
            </a:r>
            <a:r>
              <a:rPr lang="ru-RU" sz="2400" dirty="0" err="1" smtClean="0"/>
              <a:t>навчанні</a:t>
            </a:r>
            <a:r>
              <a:rPr lang="ru-RU" sz="2400" dirty="0" smtClean="0"/>
              <a:t>, </a:t>
            </a:r>
            <a:r>
              <a:rPr lang="ru-RU" sz="2400" dirty="0" err="1" smtClean="0"/>
              <a:t>боролася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іншими</a:t>
            </a:r>
            <a:r>
              <a:rPr lang="ru-RU" sz="2400" dirty="0" smtClean="0"/>
              <a:t> за право </a:t>
            </a:r>
            <a:r>
              <a:rPr lang="ru-RU" sz="2400" dirty="0" err="1" smtClean="0"/>
              <a:t>називатися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іменем</a:t>
            </a:r>
            <a:r>
              <a:rPr lang="ru-RU" sz="2400" dirty="0" smtClean="0"/>
              <a:t>.</a:t>
            </a:r>
            <a:endParaRPr lang="ru-RU" sz="3600" dirty="0" smtClean="0"/>
          </a:p>
          <a:p>
            <a:endParaRPr lang="ru-RU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Картинки по запросу &quot;битлз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5832648" cy="4233211"/>
          </a:xfrm>
          <a:prstGeom prst="rect">
            <a:avLst/>
          </a:prstGeom>
          <a:noFill/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79512" y="4581128"/>
            <a:ext cx="89644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Ніхто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учасників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групи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Бітлз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 не знав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нотної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грамоти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Бітлз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 tooltip="Англійська мова"/>
              </a:rPr>
              <a:t>англ.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Beatles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 — 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британський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біт-рок-гурт, створений 1960 року в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Ліверпулі.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Найзнаменитіший та найпопулярніший музичний гурт за всю історію людства.</a:t>
            </a:r>
            <a:endParaRPr kumimoji="0" lang="uk-UA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Британские военные распугивали сомалийских пиратов песнями Бритни Спирс. Изображение № 1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02" y="188640"/>
            <a:ext cx="9068798" cy="51845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0992" y="5589240"/>
            <a:ext cx="9073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Британський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військово-морський</a:t>
            </a:r>
            <a:r>
              <a:rPr lang="ru-RU" sz="2400" dirty="0" smtClean="0"/>
              <a:t> флот </a:t>
            </a:r>
            <a:r>
              <a:rPr lang="ru-RU" sz="2400" dirty="0" err="1" smtClean="0"/>
              <a:t>відлякує</a:t>
            </a:r>
            <a:r>
              <a:rPr lang="ru-RU" sz="2400" dirty="0" smtClean="0"/>
              <a:t> </a:t>
            </a:r>
            <a:r>
              <a:rPr lang="ru-RU" sz="2400" dirty="0" err="1" smtClean="0"/>
              <a:t>сомалійських</a:t>
            </a:r>
            <a:r>
              <a:rPr lang="ru-RU" sz="2400" dirty="0" smtClean="0"/>
              <a:t> </a:t>
            </a:r>
            <a:r>
              <a:rPr lang="ru-RU" sz="2400" dirty="0" err="1" smtClean="0"/>
              <a:t>піратів</a:t>
            </a:r>
            <a:r>
              <a:rPr lang="ru-RU" sz="2400" dirty="0" smtClean="0"/>
              <a:t> </a:t>
            </a:r>
            <a:r>
              <a:rPr lang="ru-RU" sz="2400" dirty="0" err="1" smtClean="0"/>
              <a:t>піснями</a:t>
            </a:r>
            <a:r>
              <a:rPr lang="ru-RU" sz="2400" dirty="0" smtClean="0"/>
              <a:t> </a:t>
            </a:r>
            <a:r>
              <a:rPr lang="ru-RU" sz="2400" dirty="0" err="1" smtClean="0"/>
              <a:t>Брітні</a:t>
            </a:r>
            <a:r>
              <a:rPr lang="ru-RU" sz="2400" dirty="0" smtClean="0"/>
              <a:t> </a:t>
            </a:r>
            <a:r>
              <a:rPr lang="ru-RU" sz="2400" dirty="0" err="1" smtClean="0"/>
              <a:t>Спірс</a:t>
            </a:r>
            <a:r>
              <a:rPr lang="ru-RU" sz="2400" dirty="0" smtClean="0"/>
              <a:t> «</a:t>
            </a:r>
            <a:r>
              <a:rPr lang="uk-UA" sz="2400" dirty="0" err="1" smtClean="0"/>
              <a:t>Oops</a:t>
            </a:r>
            <a:r>
              <a:rPr lang="uk-UA" sz="2400" dirty="0" smtClean="0"/>
              <a:t>! I </a:t>
            </a:r>
            <a:r>
              <a:rPr lang="uk-UA" sz="2400" dirty="0" err="1" smtClean="0"/>
              <a:t>Did</a:t>
            </a:r>
            <a:r>
              <a:rPr lang="uk-UA" sz="2400" dirty="0" smtClean="0"/>
              <a:t> </a:t>
            </a:r>
            <a:r>
              <a:rPr lang="uk-UA" sz="2400" dirty="0" err="1" smtClean="0"/>
              <a:t>It</a:t>
            </a:r>
            <a:r>
              <a:rPr lang="uk-UA" sz="2400" dirty="0" smtClean="0"/>
              <a:t> </a:t>
            </a:r>
            <a:r>
              <a:rPr lang="uk-UA" sz="2400" dirty="0" err="1" smtClean="0"/>
              <a:t>Again</a:t>
            </a:r>
            <a:r>
              <a:rPr lang="uk-UA" sz="2400" dirty="0" smtClean="0"/>
              <a:t>» </a:t>
            </a:r>
            <a:endParaRPr lang="ru-RU" sz="2400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587" y="692696"/>
            <a:ext cx="9003413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лесу родилась елочка</a:t>
            </a:r>
          </a:p>
          <a:p>
            <a:pPr algn="ctr"/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just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14                  </a:t>
            </a:r>
            <a:r>
              <a:rPr lang="ru-RU" sz="4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17              5</a:t>
            </a:r>
            <a:endParaRPr lang="ru-RU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just"/>
            <a:r>
              <a:rPr lang="ru-RU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</a:t>
            </a:r>
          </a:p>
          <a:p>
            <a:pPr algn="just"/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1                    4              6</a:t>
            </a:r>
          </a:p>
          <a:p>
            <a:pPr algn="just"/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just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13                  8             25</a:t>
            </a:r>
          </a:p>
          <a:p>
            <a:pPr algn="just"/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just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17                  26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0248655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5661579ba1e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17963"/>
            <a:ext cx="3348038" cy="284003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Google Shape;255;p34"/>
          <p:cNvSpPr txBox="1"/>
          <p:nvPr/>
        </p:nvSpPr>
        <p:spPr>
          <a:xfrm>
            <a:off x="2123728" y="980728"/>
            <a:ext cx="5759450" cy="4246562"/>
          </a:xfrm>
          <a:prstGeom prst="rect">
            <a:avLst/>
          </a:prstGeom>
          <a:solidFill>
            <a:srgbClr val="E1EFF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Corsiva"/>
              <a:buNone/>
            </a:pPr>
            <a:r>
              <a:rPr lang="en-US" sz="5400" b="1" i="1" u="none" dirty="0" smtClean="0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«</a:t>
            </a:r>
            <a:r>
              <a:rPr lang="en-US" sz="5400" b="1" i="1" u="none" dirty="0" err="1" smtClean="0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Любіть</a:t>
            </a:r>
            <a:r>
              <a:rPr lang="en-US" sz="5400" b="1" i="1" u="none" dirty="0" smtClean="0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r>
              <a:rPr lang="en-US" sz="5400" b="1" i="1" u="none" dirty="0" err="1" smtClean="0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та</a:t>
            </a:r>
            <a:r>
              <a:rPr lang="en-US" sz="5400" b="1" i="1" u="none" dirty="0" smtClean="0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  </a:t>
            </a:r>
            <a:r>
              <a:rPr lang="en-US" sz="5400" b="1" i="1" u="none" dirty="0" err="1" smtClean="0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вивчайте</a:t>
            </a:r>
            <a:r>
              <a:rPr lang="en-US" sz="5400" b="1" i="1" u="none" dirty="0" smtClean="0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r>
              <a:rPr lang="en-US" sz="5400" b="1" i="1" u="none" dirty="0" err="1" smtClean="0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велике</a:t>
            </a:r>
            <a:r>
              <a:rPr lang="en-US" sz="5400" b="1" i="1" u="none" dirty="0" smtClean="0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r>
              <a:rPr lang="en-US" sz="5400" b="1" i="1" u="none" dirty="0" err="1" smtClean="0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мистецтво</a:t>
            </a:r>
            <a:endParaRPr lang="en-US" sz="5400" b="1" i="1" u="none" dirty="0" smtClean="0">
              <a:solidFill>
                <a:srgbClr val="FF0000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Corsiva"/>
              <a:buNone/>
            </a:pPr>
            <a:r>
              <a:rPr lang="en-US" sz="5400" b="1" i="1" u="none" dirty="0" smtClean="0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МУЗИКИ»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Corsiva"/>
              <a:buNone/>
            </a:pPr>
            <a:r>
              <a:rPr lang="en-US" sz="5400" b="1" i="1" u="none" dirty="0" err="1" smtClean="0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Д.Шостакович</a:t>
            </a:r>
            <a:endParaRPr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Бетховен Місячна соната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8712968" cy="6410052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867568" cy="5472608"/>
          </a:xfrm>
          <a:prstGeom prst="rect">
            <a:avLst/>
          </a:prstGeom>
          <a:noFill/>
        </p:spPr>
      </p:pic>
      <p:sp>
        <p:nvSpPr>
          <p:cNvPr id="3" name="Google Shape;110;p15"/>
          <p:cNvSpPr txBox="1"/>
          <p:nvPr/>
        </p:nvSpPr>
        <p:spPr>
          <a:xfrm>
            <a:off x="4355976" y="476672"/>
            <a:ext cx="4608909" cy="514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2971"/>
              </a:buClr>
              <a:buFont typeface="Times New Roman"/>
              <a:buNone/>
            </a:pP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1жовтня –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Міжнародний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день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музики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Його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почали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відзначати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за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рішенням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 ЮНЕСКО з 1975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року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Одним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 з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ініціаторів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свята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був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чи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не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найвизначніший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композитор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 ХХ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століття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Дмитро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Шостакович</a:t>
            </a:r>
            <a:r>
              <a:rPr lang="en-US" sz="32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2;p24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323528" y="3860800"/>
            <a:ext cx="4398962" cy="223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1;p24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148262" y="3789040"/>
            <a:ext cx="3709987" cy="27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57319" y="332656"/>
            <a:ext cx="899387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Міжнародний день музики почали святкувати у 20 столітті,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але з музикою людство знайоме ще з давніх часів.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печерах Африки збереглися наскальні малюнки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давно зниклих племен. 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На малюнках змальовані люди з музичними інструментами.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 вже ніколи не почуємо тієї музики, але колись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вона прикрашала життя людей,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змушувала їх радіти або засмучуватися.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Картинки по запросу &quot;В Японії та Китаї  диски  : «Безсоння», «Серце», «Легені»…Від кожної хвороби – свій «музичний рецепт».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48524" y="5243716"/>
            <a:ext cx="6072367" cy="156966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ЦІКАВІ ФАКТИ ПРО</a:t>
            </a:r>
          </a:p>
          <a:p>
            <a:pPr algn="ctr"/>
            <a:r>
              <a:rPr lang="uk-UA" sz="48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МУЗИКУ</a:t>
            </a:r>
            <a:endParaRPr lang="ru-RU" sz="48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Николай.ДОМАШНИЙ\Мои документы\разное 2\Мои рисунки\0_1e492_9ea408b4_X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5364088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99592" y="44624"/>
            <a:ext cx="7772400" cy="1470025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Лікувальні властивості музики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5148064" y="1926124"/>
            <a:ext cx="3995936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Музика   може    інколи  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замінити   ліки.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    Японії   та   Китаї  навіть випускають диски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 несподіваними  назвами : «Безсоння», «Серце», «Легені»…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    кожної  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хвороби – свій   «музичний   рецепт».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591670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класичної</a:t>
            </a:r>
            <a:r>
              <a:rPr lang="ru-RU" dirty="0"/>
              <a:t> </a:t>
            </a:r>
            <a:r>
              <a:rPr lang="ru-RU" dirty="0" err="1"/>
              <a:t>музики</a:t>
            </a:r>
            <a:r>
              <a:rPr lang="ru-RU" dirty="0"/>
              <a:t> в </a:t>
            </a:r>
            <a:r>
              <a:rPr lang="ru-RU" dirty="0" err="1"/>
              <a:t>лікуванні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267" name="Picture 2" descr="C:\Documents and Settings\Николай.ДОМАШНИЙ\Мои документы\разное 2\Мои рисунки\музыка\22436-1920x1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341438"/>
            <a:ext cx="8569325" cy="5183187"/>
          </a:xfrm>
          <a:noFill/>
        </p:spPr>
      </p:pic>
    </p:spTree>
    <p:extLst>
      <p:ext uri="{BB962C8B-B14F-4D97-AF65-F5344CB8AC3E}">
        <p14:creationId xmlns="" xmlns:p14="http://schemas.microsoft.com/office/powerpoint/2010/main" val="1776039848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Documents and Settings\Николай.ДОМАШНИЙ\Мои документы\разное 2\Мои рисунки\музыка\19349-1920x108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91" r="54459" b="61"/>
          <a:stretch>
            <a:fillRect/>
          </a:stretch>
        </p:blipFill>
        <p:spPr>
          <a:xfrm>
            <a:off x="0" y="-63500"/>
            <a:ext cx="2051050" cy="6921500"/>
          </a:xfrm>
          <a:noFill/>
        </p:spPr>
      </p:pic>
      <p:pic>
        <p:nvPicPr>
          <p:cNvPr id="4" name="Picture 11" descr="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8640"/>
            <a:ext cx="2016125" cy="2011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moz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2700338" cy="3375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43808" y="2276872"/>
            <a:ext cx="597624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sz="2400" dirty="0" smtClean="0"/>
              <a:t>Найкращим    звуковим  «лікарем» визнано музику В. А. Моцарта. </a:t>
            </a:r>
            <a:r>
              <a:rPr lang="uk-UA" sz="2400" dirty="0" smtClean="0"/>
              <a:t>Твори </a:t>
            </a:r>
            <a:r>
              <a:rPr lang="uk-UA" sz="2400" dirty="0" smtClean="0"/>
              <a:t>Моцарта універсальні: вони рекомендуються для зняття стресу, ефективного засвоєння навчального матеріалу, від головного болю, а також під час відновлювального періоду, наприклад, після екстремальних ситуацій. Причому лікувальним ефектом володіють всі твори Моцарта. Це явище отримало назву: </a:t>
            </a:r>
            <a:r>
              <a:rPr lang="uk-UA" sz="2400" dirty="0" smtClean="0"/>
              <a:t>ефект </a:t>
            </a:r>
            <a:r>
              <a:rPr lang="uk-UA" sz="2400" dirty="0" err="1" smtClean="0"/>
              <a:t>Моцарта”</a:t>
            </a:r>
            <a:r>
              <a:rPr lang="uk-UA" sz="2400" dirty="0" smtClean="0"/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«Ефект Моцарта»</a:t>
            </a:r>
            <a:endParaRPr lang="ru-RU" sz="3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volfgang_amadey_motsart_-_opera_don_zhuan_-_duet_l_ci_darem_la_mano_ch.bartoli_(zaycev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1867073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2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6913563" cy="62642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37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C:\Documents and Settings\Николай.ДОМАШНИЙ\Мои документы\разное 2\Мои рисунки\музыка\19349-1920x1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91" r="54459" b="61"/>
          <a:stretch>
            <a:fillRect/>
          </a:stretch>
        </p:blipFill>
        <p:spPr>
          <a:xfrm>
            <a:off x="0" y="-63500"/>
            <a:ext cx="2051050" cy="6921500"/>
          </a:xfrm>
          <a:noFill/>
        </p:spPr>
      </p:pic>
      <p:pic>
        <p:nvPicPr>
          <p:cNvPr id="16388" name="Picture 2" descr="C:\Documents and Settings\Николай.ДОМАШНИЙ\Мои документы\разное 2\Мои рисунки\музыка\hq-wallpapers_ru_music_877_1920x1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44" r="13268"/>
          <a:stretch>
            <a:fillRect/>
          </a:stretch>
        </p:blipFill>
        <p:spPr bwMode="auto">
          <a:xfrm>
            <a:off x="0" y="2636912"/>
            <a:ext cx="3455988" cy="3009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3635896" y="-4923928"/>
            <a:ext cx="5256584" cy="1443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indent="450850" algn="just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останні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десятиріччя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ХХ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явилось багато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музичних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напрямів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більшість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них,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зауважують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дослідники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руйнівний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вплив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живі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істоти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впливом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класичної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музики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збільшується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молока 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корів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впливом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рок-музики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воно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різко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нижується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звуки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сучасної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музики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рослини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швидше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януть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юдина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заповнює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життєвий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простір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хаотичними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вібраціями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Західні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медики ввели в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лексикон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новий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діагноз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музичний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наркоман».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sz="2400" dirty="0"/>
          </a:p>
          <a:p>
            <a:pPr indent="450850" algn="just" eaLnBrk="0" hangingPunct="0"/>
            <a:endParaRPr lang="en-US" sz="1400" dirty="0"/>
          </a:p>
          <a:p>
            <a:pPr indent="450850" algn="just" eaLnBrk="0" hangingPunct="0"/>
            <a:endParaRPr lang="en-US" sz="1400" dirty="0"/>
          </a:p>
          <a:p>
            <a:pPr indent="450850" algn="just" eaLnBrk="0" hangingPunct="0"/>
            <a:endParaRPr lang="en-US" sz="1400" dirty="0"/>
          </a:p>
          <a:p>
            <a:pPr indent="450850" algn="just" eaLnBrk="0" hangingPunct="0"/>
            <a:endParaRPr lang="en-US" sz="1400" dirty="0"/>
          </a:p>
          <a:p>
            <a:pPr indent="450850" algn="just" eaLnBrk="0" hangingPunct="0"/>
            <a:endParaRPr lang="en-US" sz="1400" dirty="0"/>
          </a:p>
          <a:p>
            <a:pPr indent="450850" algn="just" eaLnBrk="0" hangingPunct="0"/>
            <a:endParaRPr lang="en-US" sz="1400" dirty="0"/>
          </a:p>
          <a:p>
            <a:pPr indent="450850" algn="just" eaLnBrk="0" hangingPunct="0"/>
            <a:endParaRPr lang="en-US" sz="1400" dirty="0"/>
          </a:p>
          <a:p>
            <a:pPr indent="450850" algn="just" eaLnBrk="0" hangingPunct="0"/>
            <a:endParaRPr lang="en-US" sz="1400" dirty="0"/>
          </a:p>
          <a:p>
            <a:pPr indent="450850" algn="just" eaLnBrk="0" hangingPunct="0"/>
            <a:endParaRPr lang="en-US" sz="1400" dirty="0"/>
          </a:p>
          <a:p>
            <a:pPr indent="450850" algn="just" eaLnBrk="0" hangingPunct="0"/>
            <a:endParaRPr lang="en-US" sz="1400" dirty="0"/>
          </a:p>
          <a:p>
            <a:pPr indent="450850" algn="just" eaLnBrk="0" hangingPunct="0"/>
            <a:endParaRPr lang="en-US" sz="1400" dirty="0"/>
          </a:p>
          <a:p>
            <a:pPr indent="450850" algn="just" eaLnBrk="0" hangingPunct="0"/>
            <a:endParaRPr lang="ru-RU" sz="1400" dirty="0"/>
          </a:p>
          <a:p>
            <a:pPr indent="450850" algn="just" eaLnBrk="0" hangingPunct="0"/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3677382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узыкальный (голубой, шары и ноты)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Музыкальный (голубой, шары и ноты)</Template>
  <TotalTime>497</TotalTime>
  <Words>203</Words>
  <Application>Microsoft Office PowerPoint</Application>
  <PresentationFormat>Экран (4:3)</PresentationFormat>
  <Paragraphs>83</Paragraphs>
  <Slides>15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Музыкальный (голубой, шары и ноты)</vt:lpstr>
      <vt:lpstr>Слайд 1</vt:lpstr>
      <vt:lpstr>Слайд 2</vt:lpstr>
      <vt:lpstr>Слайд 3</vt:lpstr>
      <vt:lpstr>Слайд 4</vt:lpstr>
      <vt:lpstr>Слайд 5</vt:lpstr>
      <vt:lpstr>Лікувальні властивості музики</vt:lpstr>
      <vt:lpstr>Використання класичної музики в лікуванні</vt:lpstr>
      <vt:lpstr>«Ефект Моцарта»</vt:lpstr>
      <vt:lpstr>  </vt:lpstr>
      <vt:lpstr>Слайд 10</vt:lpstr>
      <vt:lpstr>Джузе́ппе-Фортуні́но-Франче́ско Ве́рді  — італійський композитор, диригент</vt:lpstr>
      <vt:lpstr>Слайд 12</vt:lpstr>
      <vt:lpstr>Слайд 13</vt:lpstr>
      <vt:lpstr>Слайд 14</vt:lpstr>
      <vt:lpstr>Слайд 15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</dc:creator>
  <cp:lastModifiedBy>www</cp:lastModifiedBy>
  <cp:revision>57</cp:revision>
  <dcterms:created xsi:type="dcterms:W3CDTF">2013-01-20T16:22:18Z</dcterms:created>
  <dcterms:modified xsi:type="dcterms:W3CDTF">2019-09-30T23:15:55Z</dcterms:modified>
</cp:coreProperties>
</file>