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sldIdLst>
    <p:sldId id="256" r:id="rId2"/>
    <p:sldId id="306" r:id="rId3"/>
    <p:sldId id="307" r:id="rId4"/>
    <p:sldId id="308" r:id="rId5"/>
    <p:sldId id="309" r:id="rId6"/>
    <p:sldId id="305" r:id="rId7"/>
    <p:sldId id="310" r:id="rId8"/>
    <p:sldId id="318" r:id="rId9"/>
    <p:sldId id="304" r:id="rId10"/>
    <p:sldId id="312" r:id="rId11"/>
    <p:sldId id="311" r:id="rId12"/>
    <p:sldId id="316" r:id="rId13"/>
    <p:sldId id="320" r:id="rId14"/>
    <p:sldId id="313" r:id="rId15"/>
    <p:sldId id="321" r:id="rId16"/>
    <p:sldId id="322" r:id="rId17"/>
    <p:sldId id="314" r:id="rId18"/>
    <p:sldId id="28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493"/>
    <a:srgbClr val="00FF00"/>
    <a:srgbClr val="FF3300"/>
    <a:srgbClr val="FFD243"/>
    <a:srgbClr val="C2C705"/>
    <a:srgbClr val="000000"/>
    <a:srgbClr val="20903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39" autoAdjust="0"/>
    <p:restoredTop sz="94245" autoAdjust="0"/>
  </p:normalViewPr>
  <p:slideViewPr>
    <p:cSldViewPr>
      <p:cViewPr>
        <p:scale>
          <a:sx n="95" d="100"/>
          <a:sy n="95" d="100"/>
        </p:scale>
        <p:origin x="-41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F7D2637-9F0C-4068-8C19-2D2A4B605524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0697042-5023-4F74-8CB5-BC8841CA4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577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20CFC9-CE96-4D14-9EDC-CD70A4744BD0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02 w 5740"/>
                <a:gd name="T1" fmla="*/ 1 h 4316"/>
                <a:gd name="T2" fmla="*/ 0 w 5740"/>
                <a:gd name="T3" fmla="*/ 1 h 4316"/>
                <a:gd name="T4" fmla="*/ 0 w 5740"/>
                <a:gd name="T5" fmla="*/ 0 h 4316"/>
                <a:gd name="T6" fmla="*/ 5902 w 5740"/>
                <a:gd name="T7" fmla="*/ 0 h 4316"/>
                <a:gd name="T8" fmla="*/ 5902 w 5740"/>
                <a:gd name="T9" fmla="*/ 1 h 4316"/>
                <a:gd name="T10" fmla="*/ 5902 w 5740"/>
                <a:gd name="T11" fmla="*/ 1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8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8 w 382"/>
                  <a:gd name="T19" fmla="*/ 96 h 96"/>
                  <a:gd name="T20" fmla="*/ 272 w 382"/>
                  <a:gd name="T21" fmla="*/ 90 h 96"/>
                  <a:gd name="T22" fmla="*/ 320 w 382"/>
                  <a:gd name="T23" fmla="*/ 84 h 96"/>
                  <a:gd name="T24" fmla="*/ 361 w 382"/>
                  <a:gd name="T25" fmla="*/ 66 h 96"/>
                  <a:gd name="T26" fmla="*/ 391 w 382"/>
                  <a:gd name="T27" fmla="*/ 42 h 96"/>
                  <a:gd name="T28" fmla="*/ 385 w 382"/>
                  <a:gd name="T29" fmla="*/ 42 h 96"/>
                  <a:gd name="T30" fmla="*/ 355 w 382"/>
                  <a:gd name="T31" fmla="*/ 66 h 96"/>
                  <a:gd name="T32" fmla="*/ 314 w 382"/>
                  <a:gd name="T33" fmla="*/ 78 h 96"/>
                  <a:gd name="T34" fmla="*/ 272 w 382"/>
                  <a:gd name="T35" fmla="*/ 90 h 96"/>
                  <a:gd name="T36" fmla="*/ 218 w 382"/>
                  <a:gd name="T37" fmla="*/ 96 h 96"/>
                  <a:gd name="T38" fmla="*/ 218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8 w 185"/>
                  <a:gd name="T5" fmla="*/ 36 h 210"/>
                  <a:gd name="T6" fmla="*/ 164 w 185"/>
                  <a:gd name="T7" fmla="*/ 72 h 210"/>
                  <a:gd name="T8" fmla="*/ 170 w 185"/>
                  <a:gd name="T9" fmla="*/ 90 h 210"/>
                  <a:gd name="T10" fmla="*/ 176 w 185"/>
                  <a:gd name="T11" fmla="*/ 114 h 210"/>
                  <a:gd name="T12" fmla="*/ 170 w 185"/>
                  <a:gd name="T13" fmla="*/ 138 h 210"/>
                  <a:gd name="T14" fmla="*/ 158 w 185"/>
                  <a:gd name="T15" fmla="*/ 162 h 210"/>
                  <a:gd name="T16" fmla="*/ 128 w 185"/>
                  <a:gd name="T17" fmla="*/ 180 h 210"/>
                  <a:gd name="T18" fmla="*/ 90 w 185"/>
                  <a:gd name="T19" fmla="*/ 198 h 210"/>
                  <a:gd name="T20" fmla="*/ 105 w 185"/>
                  <a:gd name="T21" fmla="*/ 210 h 210"/>
                  <a:gd name="T22" fmla="*/ 140 w 185"/>
                  <a:gd name="T23" fmla="*/ 192 h 210"/>
                  <a:gd name="T24" fmla="*/ 170 w 185"/>
                  <a:gd name="T25" fmla="*/ 168 h 210"/>
                  <a:gd name="T26" fmla="*/ 188 w 185"/>
                  <a:gd name="T27" fmla="*/ 144 h 210"/>
                  <a:gd name="T28" fmla="*/ 194 w 185"/>
                  <a:gd name="T29" fmla="*/ 114 h 210"/>
                  <a:gd name="T30" fmla="*/ 188 w 185"/>
                  <a:gd name="T31" fmla="*/ 90 h 210"/>
                  <a:gd name="T32" fmla="*/ 182 w 185"/>
                  <a:gd name="T33" fmla="*/ 66 h 210"/>
                  <a:gd name="T34" fmla="*/ 164 w 185"/>
                  <a:gd name="T35" fmla="*/ 48 h 210"/>
                  <a:gd name="T36" fmla="*/ 140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</p:grpSp>
      <p:sp>
        <p:nvSpPr>
          <p:cNvPr id="7379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79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353C4-F2FF-4B8B-9F0B-5F98C209D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D42A0-DC88-44F2-A319-0CD04142E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9583E-4E36-4B13-8AC5-02ACDE0EE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EC0A7-7AD3-465F-A87B-32CA0D85E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D324-A706-49CC-ACE8-A2CCDFEAC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5E8B7-3B72-4FAC-903B-FA3CCBB07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391BD-17E9-4FEB-977A-F85A670A0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2F6D8-B99A-4F3C-99FC-1FF83E1DB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DE3B3-1039-4436-8D93-C30760192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7E91A-EF62-4FFD-A5C4-812AD2B60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D5FF2-E109-4207-9380-76A4E30A7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9AB3-E42E-4940-A123-057F0FA98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EFA16-A7A1-40FB-95FC-20661C1E9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02 w 5740"/>
                <a:gd name="T1" fmla="*/ 1 h 4316"/>
                <a:gd name="T2" fmla="*/ 0 w 5740"/>
                <a:gd name="T3" fmla="*/ 1 h 4316"/>
                <a:gd name="T4" fmla="*/ 0 w 5740"/>
                <a:gd name="T5" fmla="*/ 0 h 4316"/>
                <a:gd name="T6" fmla="*/ 5902 w 5740"/>
                <a:gd name="T7" fmla="*/ 0 h 4316"/>
                <a:gd name="T8" fmla="*/ 5902 w 5740"/>
                <a:gd name="T9" fmla="*/ 1 h 4316"/>
                <a:gd name="T10" fmla="*/ 5902 w 5740"/>
                <a:gd name="T11" fmla="*/ 1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271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1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1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1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1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1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1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1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1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1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2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272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2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2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2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2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2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2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2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3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3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3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3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3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3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3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274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4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4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4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4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4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4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4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5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5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5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5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5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5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5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75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8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8 w 382"/>
                  <a:gd name="T19" fmla="*/ 96 h 96"/>
                  <a:gd name="T20" fmla="*/ 272 w 382"/>
                  <a:gd name="T21" fmla="*/ 90 h 96"/>
                  <a:gd name="T22" fmla="*/ 320 w 382"/>
                  <a:gd name="T23" fmla="*/ 84 h 96"/>
                  <a:gd name="T24" fmla="*/ 361 w 382"/>
                  <a:gd name="T25" fmla="*/ 66 h 96"/>
                  <a:gd name="T26" fmla="*/ 391 w 382"/>
                  <a:gd name="T27" fmla="*/ 42 h 96"/>
                  <a:gd name="T28" fmla="*/ 385 w 382"/>
                  <a:gd name="T29" fmla="*/ 42 h 96"/>
                  <a:gd name="T30" fmla="*/ 355 w 382"/>
                  <a:gd name="T31" fmla="*/ 66 h 96"/>
                  <a:gd name="T32" fmla="*/ 314 w 382"/>
                  <a:gd name="T33" fmla="*/ 78 h 96"/>
                  <a:gd name="T34" fmla="*/ 272 w 382"/>
                  <a:gd name="T35" fmla="*/ 90 h 96"/>
                  <a:gd name="T36" fmla="*/ 218 w 382"/>
                  <a:gd name="T37" fmla="*/ 96 h 96"/>
                  <a:gd name="T38" fmla="*/ 218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8 w 185"/>
                  <a:gd name="T5" fmla="*/ 36 h 210"/>
                  <a:gd name="T6" fmla="*/ 164 w 185"/>
                  <a:gd name="T7" fmla="*/ 72 h 210"/>
                  <a:gd name="T8" fmla="*/ 170 w 185"/>
                  <a:gd name="T9" fmla="*/ 90 h 210"/>
                  <a:gd name="T10" fmla="*/ 176 w 185"/>
                  <a:gd name="T11" fmla="*/ 114 h 210"/>
                  <a:gd name="T12" fmla="*/ 170 w 185"/>
                  <a:gd name="T13" fmla="*/ 138 h 210"/>
                  <a:gd name="T14" fmla="*/ 158 w 185"/>
                  <a:gd name="T15" fmla="*/ 162 h 210"/>
                  <a:gd name="T16" fmla="*/ 128 w 185"/>
                  <a:gd name="T17" fmla="*/ 180 h 210"/>
                  <a:gd name="T18" fmla="*/ 90 w 185"/>
                  <a:gd name="T19" fmla="*/ 198 h 210"/>
                  <a:gd name="T20" fmla="*/ 105 w 185"/>
                  <a:gd name="T21" fmla="*/ 210 h 210"/>
                  <a:gd name="T22" fmla="*/ 140 w 185"/>
                  <a:gd name="T23" fmla="*/ 192 h 210"/>
                  <a:gd name="T24" fmla="*/ 170 w 185"/>
                  <a:gd name="T25" fmla="*/ 168 h 210"/>
                  <a:gd name="T26" fmla="*/ 188 w 185"/>
                  <a:gd name="T27" fmla="*/ 144 h 210"/>
                  <a:gd name="T28" fmla="*/ 194 w 185"/>
                  <a:gd name="T29" fmla="*/ 114 h 210"/>
                  <a:gd name="T30" fmla="*/ 188 w 185"/>
                  <a:gd name="T31" fmla="*/ 90 h 210"/>
                  <a:gd name="T32" fmla="*/ 182 w 185"/>
                  <a:gd name="T33" fmla="*/ 66 h 210"/>
                  <a:gd name="T34" fmla="*/ 164 w 185"/>
                  <a:gd name="T35" fmla="*/ 48 h 210"/>
                  <a:gd name="T36" fmla="*/ 140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</p:grpSp>
      <p:sp>
        <p:nvSpPr>
          <p:cNvPr id="7277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7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7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7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7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EE096599-36A4-48DC-AB48-661AA1C98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tiff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7188" y="357188"/>
            <a:ext cx="8358187" cy="2365375"/>
          </a:xfrm>
        </p:spPr>
        <p:txBody>
          <a:bodyPr/>
          <a:lstStyle/>
          <a:p>
            <a:r>
              <a:rPr lang="uk-UA" sz="7200" b="1" dirty="0" smtClean="0">
                <a:solidFill>
                  <a:srgbClr val="FFD243"/>
                </a:solidFill>
              </a:rPr>
              <a:t/>
            </a:r>
            <a:br>
              <a:rPr lang="uk-UA" sz="7200" b="1" dirty="0" smtClean="0">
                <a:solidFill>
                  <a:srgbClr val="FFD243"/>
                </a:solidFill>
              </a:rPr>
            </a:br>
            <a:r>
              <a:rPr lang="uk-UA" sz="7200" b="1" dirty="0" smtClean="0">
                <a:solidFill>
                  <a:srgbClr val="FFD243"/>
                </a:solidFill>
              </a:rPr>
              <a:t>Урок-дослідження</a:t>
            </a:r>
            <a:br>
              <a:rPr lang="uk-UA" sz="7200" b="1" dirty="0" smtClean="0">
                <a:solidFill>
                  <a:srgbClr val="FFD243"/>
                </a:solidFill>
              </a:rPr>
            </a:br>
            <a:r>
              <a:rPr lang="uk-UA" sz="7200" b="1" dirty="0" smtClean="0">
                <a:solidFill>
                  <a:srgbClr val="FFD243"/>
                </a:solidFill>
              </a:rPr>
              <a:t>Байки </a:t>
            </a:r>
            <a:endParaRPr lang="ru-RU" sz="7200" b="1" dirty="0" smtClean="0">
              <a:solidFill>
                <a:srgbClr val="FFD243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29625" y="214313"/>
            <a:ext cx="328613" cy="285750"/>
          </a:xfrm>
        </p:spPr>
        <p:txBody>
          <a:bodyPr/>
          <a:lstStyle/>
          <a:p>
            <a:pPr>
              <a:defRPr/>
            </a:pPr>
            <a:fld id="{DDFA548B-6D6C-439C-97AB-A542F32E9059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Тестування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C0A7-7AD3-465F-A87B-32CA0D85E41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Picture 2" descr="C:\Documents and Settings\Сергей\Рабочий стол\Фон\615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598" y="1052736"/>
            <a:ext cx="300070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Сергей\Рабочий стол\Фон\4225-9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1158399"/>
            <a:ext cx="2643188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Сергей\Рабочий стол\Фон\961256_html_m628921a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7155" y="3985910"/>
            <a:ext cx="2717771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Сергей\Рабочий стол\Фон\123 копия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89507">
            <a:off x="911137" y="3892638"/>
            <a:ext cx="3656441" cy="240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Сергей\Рабочий стол\Фон\images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176" y="1052736"/>
            <a:ext cx="28575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91092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7813"/>
            <a:ext cx="8147248" cy="279114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effectLst/>
              </a:rPr>
              <a:t>Метод «СЕНКАН»</a:t>
            </a:r>
            <a:br>
              <a:rPr lang="ru-RU" sz="3200" b="1" dirty="0" smtClean="0">
                <a:solidFill>
                  <a:srgbClr val="002060"/>
                </a:solidFill>
                <a:effectLst/>
              </a:rPr>
            </a:br>
            <a:r>
              <a:rPr lang="ru-RU" sz="1600" b="1" dirty="0" smtClean="0">
                <a:effectLst/>
              </a:rPr>
              <a:t> </a:t>
            </a:r>
            <a:r>
              <a:rPr lang="ru-RU" sz="2800" b="1" dirty="0" smtClean="0">
                <a:solidFill>
                  <a:schemeClr val="bg2"/>
                </a:solidFill>
                <a:effectLst/>
              </a:rPr>
              <a:t>Тема (</a:t>
            </a:r>
            <a:r>
              <a:rPr lang="ru-RU" sz="2800" b="1" i="1" dirty="0" err="1" smtClean="0">
                <a:solidFill>
                  <a:schemeClr val="bg2"/>
                </a:solidFill>
                <a:effectLst/>
              </a:rPr>
              <a:t>іменник</a:t>
            </a:r>
            <a:r>
              <a:rPr lang="ru-RU" sz="2800" b="1" dirty="0" smtClean="0">
                <a:solidFill>
                  <a:schemeClr val="bg2"/>
                </a:solidFill>
                <a:effectLst/>
              </a:rPr>
              <a:t>)</a:t>
            </a:r>
            <a:br>
              <a:rPr lang="ru-RU" sz="2800" b="1" dirty="0" smtClean="0">
                <a:solidFill>
                  <a:schemeClr val="bg2"/>
                </a:solidFill>
                <a:effectLst/>
              </a:rPr>
            </a:br>
            <a:r>
              <a:rPr lang="ru-RU" sz="2800" b="1" dirty="0" err="1" smtClean="0">
                <a:solidFill>
                  <a:schemeClr val="bg2"/>
                </a:solidFill>
                <a:effectLst/>
              </a:rPr>
              <a:t>Опис</a:t>
            </a:r>
            <a:r>
              <a:rPr lang="ru-RU" sz="2800" b="1" dirty="0" smtClean="0">
                <a:solidFill>
                  <a:schemeClr val="bg2"/>
                </a:solidFill>
                <a:effectLst/>
              </a:rPr>
              <a:t> (</a:t>
            </a:r>
            <a:r>
              <a:rPr lang="ru-RU" sz="2800" b="1" i="1" dirty="0" smtClean="0">
                <a:solidFill>
                  <a:schemeClr val="bg2"/>
                </a:solidFill>
                <a:effectLst/>
              </a:rPr>
              <a:t>два </a:t>
            </a:r>
            <a:r>
              <a:rPr lang="ru-RU" sz="2800" b="1" i="1" dirty="0" err="1" smtClean="0">
                <a:solidFill>
                  <a:schemeClr val="bg2"/>
                </a:solidFill>
                <a:effectLst/>
              </a:rPr>
              <a:t>прикметники</a:t>
            </a:r>
            <a:r>
              <a:rPr lang="ru-RU" sz="2800" b="1" dirty="0" smtClean="0">
                <a:solidFill>
                  <a:schemeClr val="bg2"/>
                </a:solidFill>
                <a:effectLst/>
              </a:rPr>
              <a:t>)</a:t>
            </a:r>
            <a:br>
              <a:rPr lang="ru-RU" sz="2800" b="1" dirty="0" smtClean="0">
                <a:solidFill>
                  <a:schemeClr val="bg2"/>
                </a:solidFill>
                <a:effectLst/>
              </a:rPr>
            </a:br>
            <a:r>
              <a:rPr lang="ru-RU" sz="2800" b="1" dirty="0" err="1" smtClean="0">
                <a:solidFill>
                  <a:schemeClr val="bg2"/>
                </a:solidFill>
                <a:effectLst/>
              </a:rPr>
              <a:t>Дія</a:t>
            </a:r>
            <a:r>
              <a:rPr lang="ru-RU" sz="2800" b="1" dirty="0" smtClean="0">
                <a:solidFill>
                  <a:schemeClr val="bg2"/>
                </a:solidFill>
                <a:effectLst/>
              </a:rPr>
              <a:t> (три слова)</a:t>
            </a:r>
            <a:br>
              <a:rPr lang="ru-RU" sz="2800" b="1" dirty="0" smtClean="0">
                <a:solidFill>
                  <a:schemeClr val="bg2"/>
                </a:solidFill>
                <a:effectLst/>
              </a:rPr>
            </a:br>
            <a:r>
              <a:rPr lang="ru-RU" sz="2800" b="1" dirty="0" err="1" smtClean="0">
                <a:solidFill>
                  <a:schemeClr val="bg2"/>
                </a:solidFill>
                <a:effectLst/>
              </a:rPr>
              <a:t>Ставлення</a:t>
            </a:r>
            <a:r>
              <a:rPr lang="ru-RU" sz="2800" b="1" dirty="0" smtClean="0">
                <a:solidFill>
                  <a:schemeClr val="bg2"/>
                </a:solidFill>
                <a:effectLst/>
              </a:rPr>
              <a:t> (фраза – </a:t>
            </a:r>
            <a:r>
              <a:rPr lang="ru-RU" sz="2800" b="1" dirty="0" err="1" smtClean="0">
                <a:solidFill>
                  <a:schemeClr val="bg2"/>
                </a:solidFill>
                <a:effectLst/>
              </a:rPr>
              <a:t>чотири</a:t>
            </a:r>
            <a:r>
              <a:rPr lang="ru-RU" sz="2800" b="1" dirty="0" smtClean="0">
                <a:solidFill>
                  <a:schemeClr val="bg2"/>
                </a:solidFill>
                <a:effectLst/>
              </a:rPr>
              <a:t> слова)</a:t>
            </a:r>
            <a:br>
              <a:rPr lang="ru-RU" sz="2800" b="1" dirty="0" smtClean="0">
                <a:solidFill>
                  <a:schemeClr val="bg2"/>
                </a:solidFill>
                <a:effectLst/>
              </a:rPr>
            </a:br>
            <a:r>
              <a:rPr lang="ru-RU" sz="2800" b="1" dirty="0" err="1" smtClean="0">
                <a:solidFill>
                  <a:schemeClr val="bg2"/>
                </a:solidFill>
                <a:effectLst/>
              </a:rPr>
              <a:t>Перефразування</a:t>
            </a:r>
            <a:r>
              <a:rPr lang="ru-RU" sz="28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ru-RU" sz="2800" b="1" dirty="0" err="1" smtClean="0">
                <a:solidFill>
                  <a:schemeClr val="bg2"/>
                </a:solidFill>
                <a:effectLst/>
              </a:rPr>
              <a:t>сутності</a:t>
            </a:r>
            <a:r>
              <a:rPr lang="ru-RU" sz="2800" b="1" dirty="0" smtClean="0">
                <a:solidFill>
                  <a:schemeClr val="bg2"/>
                </a:solidFill>
                <a:effectLst/>
              </a:rPr>
              <a:t> ( </a:t>
            </a:r>
            <a:r>
              <a:rPr lang="ru-RU" sz="2800" b="1" dirty="0" err="1" smtClean="0">
                <a:solidFill>
                  <a:schemeClr val="bg2"/>
                </a:solidFill>
                <a:effectLst/>
              </a:rPr>
              <a:t>одне</a:t>
            </a:r>
            <a:r>
              <a:rPr lang="ru-RU" sz="2800" b="1" dirty="0" smtClean="0">
                <a:solidFill>
                  <a:schemeClr val="bg2"/>
                </a:solidFill>
                <a:effectLst/>
              </a:rPr>
              <a:t> слово)</a:t>
            </a:r>
            <a:r>
              <a:rPr lang="ru-RU" sz="2800" dirty="0">
                <a:solidFill>
                  <a:schemeClr val="bg2"/>
                </a:solidFill>
                <a:effectLst/>
              </a:rPr>
              <a:t/>
            </a:r>
            <a:br>
              <a:rPr lang="ru-RU" sz="2800" dirty="0">
                <a:solidFill>
                  <a:schemeClr val="bg2"/>
                </a:solidFill>
                <a:effectLst/>
              </a:rPr>
            </a:b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2852936"/>
            <a:ext cx="4042792" cy="3273227"/>
          </a:xfrm>
        </p:spPr>
        <p:txBody>
          <a:bodyPr/>
          <a:lstStyle/>
          <a:p>
            <a:r>
              <a:rPr lang="uk-UA" sz="4000" dirty="0" smtClean="0"/>
              <a:t>Варіант 1</a:t>
            </a:r>
          </a:p>
          <a:p>
            <a:pPr marL="0" indent="0">
              <a:buNone/>
            </a:pPr>
            <a:r>
              <a:rPr lang="uk-UA" sz="4000" dirty="0" smtClean="0"/>
              <a:t>         </a:t>
            </a:r>
            <a:r>
              <a:rPr lang="uk-UA" sz="4000" b="1" dirty="0" smtClean="0">
                <a:solidFill>
                  <a:srgbClr val="C00000"/>
                </a:solidFill>
              </a:rPr>
              <a:t>Крилов</a:t>
            </a:r>
          </a:p>
          <a:p>
            <a:r>
              <a:rPr lang="uk-UA" sz="4000" dirty="0"/>
              <a:t>Варіант </a:t>
            </a:r>
            <a:r>
              <a:rPr lang="uk-UA" sz="4000" dirty="0" smtClean="0"/>
              <a:t>2</a:t>
            </a:r>
            <a:endParaRPr lang="uk-UA" sz="4000" dirty="0"/>
          </a:p>
          <a:p>
            <a:pPr marL="0" indent="0">
              <a:buNone/>
            </a:pPr>
            <a:r>
              <a:rPr lang="uk-UA" sz="4000" dirty="0"/>
              <a:t>         </a:t>
            </a:r>
            <a:r>
              <a:rPr lang="uk-UA" sz="4000" dirty="0" smtClean="0"/>
              <a:t> </a:t>
            </a:r>
            <a:r>
              <a:rPr lang="uk-UA" sz="4000" b="1" dirty="0" smtClean="0">
                <a:solidFill>
                  <a:srgbClr val="002060"/>
                </a:solidFill>
              </a:rPr>
              <a:t>Байка</a:t>
            </a:r>
            <a:endParaRPr lang="uk-UA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C0A7-7AD3-465F-A87B-32CA0D85E41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026" name="Picture 2" descr="C:\Users\Admin\Desktop\kr-111042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3169520" cy="367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1162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Гра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uk-UA" b="1" dirty="0" smtClean="0">
                <a:solidFill>
                  <a:srgbClr val="002060"/>
                </a:solidFill>
              </a:rPr>
              <a:t>Істинне-хибне»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1196752"/>
            <a:ext cx="7715200" cy="4929411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 smtClean="0"/>
              <a:t>1. </a:t>
            </a:r>
            <a:r>
              <a:rPr lang="uk-UA" sz="1800" dirty="0" err="1" smtClean="0"/>
              <a:t>Байка-</a:t>
            </a:r>
            <a:r>
              <a:rPr lang="uk-UA" sz="1800" dirty="0" smtClean="0"/>
              <a:t> це розповідь, що виражає уявлення стародавніх людей про світ.</a:t>
            </a:r>
          </a:p>
          <a:p>
            <a:pPr marL="0" indent="0">
              <a:buNone/>
            </a:pPr>
            <a:r>
              <a:rPr lang="uk-UA" sz="1800" dirty="0" smtClean="0"/>
              <a:t>2. Відображення одного предмета через інший називається алегорією.</a:t>
            </a:r>
          </a:p>
          <a:p>
            <a:pPr marL="0" indent="0">
              <a:buNone/>
            </a:pPr>
            <a:r>
              <a:rPr lang="uk-UA" sz="1800" dirty="0" smtClean="0"/>
              <a:t>3. Першим байкарем вважають І.Крилова.</a:t>
            </a:r>
          </a:p>
          <a:p>
            <a:pPr marL="0" indent="0">
              <a:buNone/>
            </a:pPr>
            <a:r>
              <a:rPr lang="uk-UA" sz="1800" dirty="0" smtClean="0"/>
              <a:t>4. Автора байки називають оповідачем.</a:t>
            </a:r>
          </a:p>
          <a:p>
            <a:pPr marL="0" indent="0">
              <a:buNone/>
            </a:pPr>
            <a:r>
              <a:rPr lang="uk-UA" sz="1800" dirty="0" smtClean="0"/>
              <a:t>5. Байка складається з двох частин – оповідальної та повчальної.</a:t>
            </a:r>
          </a:p>
          <a:p>
            <a:pPr marL="0" indent="0">
              <a:buNone/>
            </a:pPr>
            <a:r>
              <a:rPr lang="uk-UA" sz="1800" dirty="0" smtClean="0"/>
              <a:t>6. Байки Езопа написані віршованою мовою.</a:t>
            </a:r>
          </a:p>
          <a:p>
            <a:pPr marL="0" indent="0">
              <a:buNone/>
            </a:pPr>
            <a:r>
              <a:rPr lang="uk-UA" sz="1800" dirty="0" smtClean="0"/>
              <a:t>7. Частина байки, в якій міститься повчання, називається мораллю.</a:t>
            </a:r>
          </a:p>
          <a:p>
            <a:pPr marL="0" indent="0">
              <a:buNone/>
            </a:pPr>
            <a:r>
              <a:rPr lang="uk-UA" sz="1800" dirty="0" smtClean="0"/>
              <a:t>8. Головні герої байки – люди, птахи, рослини, звірі.</a:t>
            </a:r>
          </a:p>
          <a:p>
            <a:pPr marL="0" indent="0">
              <a:buNone/>
            </a:pPr>
            <a:r>
              <a:rPr lang="uk-UA" sz="1800" dirty="0" smtClean="0"/>
              <a:t>9. Основоположник жанру байки – Езоп.</a:t>
            </a:r>
          </a:p>
          <a:p>
            <a:pPr marL="0" indent="0">
              <a:buNone/>
            </a:pPr>
            <a:r>
              <a:rPr lang="uk-UA" sz="1800" dirty="0" smtClean="0"/>
              <a:t>10. У байці «Квартет» </a:t>
            </a:r>
            <a:r>
              <a:rPr lang="uk-UA" sz="1800" dirty="0" err="1" smtClean="0"/>
              <a:t>баснописець</a:t>
            </a:r>
            <a:r>
              <a:rPr lang="uk-UA" sz="1800" dirty="0" smtClean="0"/>
              <a:t> розповідає про талановитий музичний колектив.</a:t>
            </a:r>
          </a:p>
          <a:p>
            <a:pPr marL="0" indent="0">
              <a:buNone/>
            </a:pPr>
            <a:r>
              <a:rPr lang="uk-UA" sz="1800" dirty="0" smtClean="0"/>
              <a:t>11. У байці «Бабка і </a:t>
            </a:r>
            <a:r>
              <a:rPr lang="uk-UA" sz="1800" dirty="0" err="1" smtClean="0"/>
              <a:t>Муравель</a:t>
            </a:r>
            <a:r>
              <a:rPr lang="uk-UA" sz="1800" dirty="0" smtClean="0"/>
              <a:t>» симпатії автора на боці Бабки.</a:t>
            </a:r>
          </a:p>
          <a:p>
            <a:pPr marL="0" indent="0">
              <a:buNone/>
            </a:pPr>
            <a:r>
              <a:rPr lang="uk-UA" sz="1800" dirty="0" smtClean="0"/>
              <a:t>12. У байці «Вовк і Ягня» Крилов розповідає про трагічну долю Вовка.</a:t>
            </a:r>
          </a:p>
          <a:p>
            <a:pPr marL="0" indent="0">
              <a:buNone/>
            </a:pPr>
            <a:endParaRPr lang="ru-RU" sz="2000" dirty="0" smtClean="0"/>
          </a:p>
          <a:p>
            <a:pPr marL="514350" indent="-514350">
              <a:buAutoNum type="arabicPeriod"/>
            </a:pPr>
            <a:endParaRPr lang="uk-UA" sz="28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C0A7-7AD3-465F-A87B-32CA0D85E41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5588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Гра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uk-UA" b="1" dirty="0" smtClean="0">
                <a:solidFill>
                  <a:srgbClr val="002060"/>
                </a:solidFill>
              </a:rPr>
              <a:t>Істинне-хибне»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1196752"/>
            <a:ext cx="8172400" cy="4929411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 smtClean="0"/>
              <a:t>1. </a:t>
            </a:r>
            <a:r>
              <a:rPr lang="uk-UA" sz="1800" dirty="0" err="1"/>
              <a:t>Байка-</a:t>
            </a:r>
            <a:r>
              <a:rPr lang="uk-UA" sz="1800" dirty="0"/>
              <a:t> це розповідь, що виражає уявлення стародавніх людей про світ</a:t>
            </a:r>
            <a:r>
              <a:rPr lang="uk-UA" sz="1800" dirty="0" smtClean="0"/>
              <a:t>. </a:t>
            </a:r>
            <a:r>
              <a:rPr lang="uk-UA" sz="1800" dirty="0" smtClean="0">
                <a:solidFill>
                  <a:schemeClr val="bg2"/>
                </a:solidFill>
              </a:rPr>
              <a:t>НІ</a:t>
            </a:r>
            <a:endParaRPr lang="uk-UA" sz="1800" dirty="0"/>
          </a:p>
          <a:p>
            <a:pPr marL="0" indent="0">
              <a:buNone/>
            </a:pPr>
            <a:r>
              <a:rPr lang="uk-UA" sz="1800" dirty="0" smtClean="0"/>
              <a:t>2. Відображення одного предмета через інший називається алегорією.</a:t>
            </a:r>
            <a:r>
              <a:rPr lang="uk-UA" sz="1800" dirty="0"/>
              <a:t> </a:t>
            </a:r>
            <a:r>
              <a:rPr lang="uk-UA" sz="1800" dirty="0" smtClean="0">
                <a:solidFill>
                  <a:schemeClr val="bg2"/>
                </a:solidFill>
              </a:rPr>
              <a:t>ТАК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3. Першим байкарем вважають І.Крилова.</a:t>
            </a:r>
            <a:r>
              <a:rPr lang="uk-UA" sz="1800" dirty="0">
                <a:solidFill>
                  <a:schemeClr val="bg2"/>
                </a:solidFill>
              </a:rPr>
              <a:t> </a:t>
            </a:r>
            <a:r>
              <a:rPr lang="uk-UA" sz="1800" dirty="0" smtClean="0">
                <a:solidFill>
                  <a:schemeClr val="bg2"/>
                </a:solidFill>
              </a:rPr>
              <a:t>НІ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4. Автора байки називають оповідачем.</a:t>
            </a:r>
            <a:r>
              <a:rPr lang="uk-UA" sz="1800" dirty="0">
                <a:solidFill>
                  <a:schemeClr val="bg2"/>
                </a:solidFill>
              </a:rPr>
              <a:t> </a:t>
            </a:r>
            <a:r>
              <a:rPr lang="uk-UA" sz="1800" dirty="0" smtClean="0">
                <a:solidFill>
                  <a:schemeClr val="bg2"/>
                </a:solidFill>
              </a:rPr>
              <a:t>НІ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5. Байка складається з двох частин – оповідальної та повчальної.</a:t>
            </a:r>
            <a:r>
              <a:rPr lang="uk-UA" sz="1800" dirty="0">
                <a:solidFill>
                  <a:schemeClr val="bg2"/>
                </a:solidFill>
              </a:rPr>
              <a:t> </a:t>
            </a:r>
            <a:r>
              <a:rPr lang="uk-UA" sz="1800" dirty="0" smtClean="0">
                <a:solidFill>
                  <a:schemeClr val="bg2"/>
                </a:solidFill>
              </a:rPr>
              <a:t>ТАК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6. Байки Езопа написані віршованою мовою.</a:t>
            </a:r>
            <a:r>
              <a:rPr lang="uk-UA" sz="1800" dirty="0">
                <a:solidFill>
                  <a:schemeClr val="bg2"/>
                </a:solidFill>
              </a:rPr>
              <a:t> </a:t>
            </a:r>
            <a:r>
              <a:rPr lang="uk-UA" sz="1800" dirty="0" smtClean="0">
                <a:solidFill>
                  <a:schemeClr val="bg2"/>
                </a:solidFill>
              </a:rPr>
              <a:t>НІ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7. Частина байки, в якій міститься повчання, називається мораллю.</a:t>
            </a:r>
            <a:r>
              <a:rPr lang="uk-UA" sz="1800" dirty="0">
                <a:solidFill>
                  <a:schemeClr val="bg2"/>
                </a:solidFill>
              </a:rPr>
              <a:t> </a:t>
            </a:r>
            <a:r>
              <a:rPr lang="uk-UA" sz="1800" dirty="0" smtClean="0">
                <a:solidFill>
                  <a:schemeClr val="bg2"/>
                </a:solidFill>
              </a:rPr>
              <a:t>ТАК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8. Головні герої байки – люди, птахи, рослини, звірі.</a:t>
            </a:r>
            <a:r>
              <a:rPr lang="uk-UA" sz="1800" dirty="0">
                <a:solidFill>
                  <a:schemeClr val="bg2"/>
                </a:solidFill>
              </a:rPr>
              <a:t> </a:t>
            </a:r>
            <a:r>
              <a:rPr lang="uk-UA" sz="1800" dirty="0" smtClean="0">
                <a:solidFill>
                  <a:schemeClr val="bg2"/>
                </a:solidFill>
              </a:rPr>
              <a:t>ТАК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9. Основоположник жанру байки – Езоп.</a:t>
            </a:r>
            <a:r>
              <a:rPr lang="uk-UA" sz="1800" dirty="0">
                <a:solidFill>
                  <a:schemeClr val="bg2"/>
                </a:solidFill>
              </a:rPr>
              <a:t> </a:t>
            </a:r>
            <a:r>
              <a:rPr lang="uk-UA" sz="1800" dirty="0" smtClean="0">
                <a:solidFill>
                  <a:schemeClr val="bg2"/>
                </a:solidFill>
              </a:rPr>
              <a:t>ТАК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10. У байці «Квартет» </a:t>
            </a:r>
            <a:r>
              <a:rPr lang="uk-UA" sz="1800" dirty="0" err="1" smtClean="0"/>
              <a:t>баснописець</a:t>
            </a:r>
            <a:r>
              <a:rPr lang="uk-UA" sz="1800" dirty="0" smtClean="0"/>
              <a:t> розповідає про талановитий музичний колектив.</a:t>
            </a:r>
            <a:r>
              <a:rPr lang="uk-UA" sz="1800" dirty="0">
                <a:solidFill>
                  <a:schemeClr val="bg2"/>
                </a:solidFill>
              </a:rPr>
              <a:t> </a:t>
            </a:r>
            <a:r>
              <a:rPr lang="uk-UA" sz="1800" dirty="0" smtClean="0">
                <a:solidFill>
                  <a:schemeClr val="bg2"/>
                </a:solidFill>
              </a:rPr>
              <a:t>НІ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11. У байці «Бабка і </a:t>
            </a:r>
            <a:r>
              <a:rPr lang="uk-UA" sz="1800" dirty="0" err="1" smtClean="0"/>
              <a:t>Муравель</a:t>
            </a:r>
            <a:r>
              <a:rPr lang="uk-UA" sz="1800" dirty="0" smtClean="0"/>
              <a:t>» симпатії автора на боці Бабки.</a:t>
            </a:r>
            <a:r>
              <a:rPr lang="uk-UA" sz="1800" dirty="0">
                <a:solidFill>
                  <a:schemeClr val="bg2"/>
                </a:solidFill>
              </a:rPr>
              <a:t> </a:t>
            </a:r>
            <a:r>
              <a:rPr lang="uk-UA" sz="1800" dirty="0" smtClean="0">
                <a:solidFill>
                  <a:schemeClr val="bg2"/>
                </a:solidFill>
              </a:rPr>
              <a:t>НІ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12. У байці «Вовк і Ягня» Крилов розповідає про трагічну долю Вовка.</a:t>
            </a:r>
            <a:r>
              <a:rPr lang="uk-UA" sz="1800" dirty="0">
                <a:solidFill>
                  <a:schemeClr val="bg2"/>
                </a:solidFill>
              </a:rPr>
              <a:t> НІ</a:t>
            </a: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514350" indent="-514350">
              <a:buAutoNum type="arabicPeriod"/>
            </a:pPr>
            <a:endParaRPr lang="uk-UA" sz="28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C0A7-7AD3-465F-A87B-32CA0D85E41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9114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002060"/>
                </a:solidFill>
              </a:rPr>
              <a:t>Літературно-</a:t>
            </a:r>
            <a:r>
              <a:rPr lang="uk-UA" b="1" dirty="0" smtClean="0">
                <a:solidFill>
                  <a:srgbClr val="002060"/>
                </a:solidFill>
              </a:rPr>
              <a:t> лінгвістичне </a:t>
            </a:r>
            <a:r>
              <a:rPr lang="uk-UA" b="1" dirty="0" smtClean="0">
                <a:solidFill>
                  <a:srgbClr val="002060"/>
                </a:solidFill>
              </a:rPr>
              <a:t>дослідження </a:t>
            </a:r>
            <a:r>
              <a:rPr lang="uk-UA" sz="2800" b="1" dirty="0" smtClean="0">
                <a:solidFill>
                  <a:srgbClr val="002060"/>
                </a:solidFill>
              </a:rPr>
              <a:t>(мовою оригіналу)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2800" dirty="0" smtClean="0"/>
              <a:t>Порівнюємо</a:t>
            </a:r>
            <a:endParaRPr lang="uk-UA" sz="2800" dirty="0"/>
          </a:p>
          <a:p>
            <a:r>
              <a:rPr lang="uk-UA" sz="2800" dirty="0" smtClean="0"/>
              <a:t> Аналізуємо</a:t>
            </a:r>
          </a:p>
          <a:p>
            <a:r>
              <a:rPr lang="uk-UA" sz="2800" dirty="0" smtClean="0"/>
              <a:t>Досліджуємо</a:t>
            </a:r>
          </a:p>
          <a:p>
            <a:pPr marL="0" indent="0">
              <a:buNone/>
            </a:pPr>
            <a:r>
              <a:rPr lang="uk-UA" sz="2000" u="sng" dirty="0" smtClean="0">
                <a:solidFill>
                  <a:srgbClr val="FF0000"/>
                </a:solidFill>
              </a:rPr>
              <a:t>Завдання</a:t>
            </a:r>
            <a:r>
              <a:rPr lang="uk-UA" sz="2000" dirty="0" smtClean="0">
                <a:solidFill>
                  <a:srgbClr val="FF0000"/>
                </a:solidFill>
              </a:rPr>
              <a:t>:</a:t>
            </a:r>
            <a:r>
              <a:rPr lang="uk-UA" sz="2000" dirty="0" smtClean="0"/>
              <a:t>  </a:t>
            </a:r>
            <a:r>
              <a:rPr lang="uk-UA" sz="2400" i="1" dirty="0" smtClean="0"/>
              <a:t>порівняти байки Езопа, </a:t>
            </a:r>
            <a:r>
              <a:rPr lang="uk-UA" sz="2400" i="1" dirty="0" err="1" smtClean="0"/>
              <a:t>Лапфонтена</a:t>
            </a:r>
            <a:r>
              <a:rPr lang="uk-UA" sz="2400" i="1" dirty="0" smtClean="0"/>
              <a:t>, Крилова та Глібова (1 група – байки про бабку та мураху, 2 група – про ворону та лисицю, 3 група – про вовка та ягня</a:t>
            </a:r>
            <a:r>
              <a:rPr lang="uk-UA" sz="2400" i="1" dirty="0" smtClean="0"/>
              <a:t>)</a:t>
            </a:r>
            <a:endParaRPr lang="uk-UA" sz="2400" dirty="0" smtClean="0"/>
          </a:p>
          <a:p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C0A7-7AD3-465F-A87B-32CA0D85E41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3074" name="Picture 2" descr="C:\Users\Admin\Desktop\Без названия (4)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Без названия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Без названия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97" y="4462256"/>
            <a:ext cx="1952418" cy="169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esktop\Без названия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5" y="3717032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3" y="3244334"/>
            <a:ext cx="704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Езоп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833" y="3244334"/>
            <a:ext cx="2147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r>
              <a:rPr lang="uk-UA" dirty="0" smtClean="0"/>
              <a:t>  Лафонтен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64521" y="4437111"/>
            <a:ext cx="195940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Іван </a:t>
            </a:r>
            <a:r>
              <a:rPr lang="uk-UA" dirty="0"/>
              <a:t>Андрійович Крилов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6787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Картинка 5"/>
          <p:cNvGraphicFramePr>
            <a:graphicFrameLocks noGrp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3893304343"/>
              </p:ext>
            </p:extLst>
          </p:nvPr>
        </p:nvGraphicFramePr>
        <p:xfrm>
          <a:off x="457200" y="1365006"/>
          <a:ext cx="3538736" cy="5068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2863"/>
                <a:gridCol w="796339"/>
                <a:gridCol w="884602"/>
                <a:gridCol w="884932"/>
              </a:tblGrid>
              <a:tr h="523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 dirty="0">
                          <a:effectLst/>
                        </a:rPr>
                        <a:t>       Басня «Стрекоза и муравей»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      Эзоп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    Лафонтен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Крылов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</a:tr>
              <a:tr h="669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Форма </a:t>
                      </a:r>
                      <a:r>
                        <a:rPr lang="ru-RU" sz="700" kern="1800" spc="60">
                          <a:effectLst/>
                        </a:rPr>
                        <a:t>(стихотворная, проза, нерифмованный стих)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</a:tr>
              <a:tr h="344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Название басни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</a:tr>
              <a:tr h="344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Главные герои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</a:tr>
              <a:tr h="1770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Чем отличается сюжет? Чем отличается просьба?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</a:tr>
              <a:tr h="523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Место морали в басне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</a:tr>
              <a:tr h="701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   Выводы </a:t>
                      </a:r>
                      <a:r>
                        <a:rPr lang="ru-RU" sz="700" kern="1800" spc="60">
                          <a:effectLst/>
                        </a:rPr>
                        <a:t>(ваша оценка басни):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C0A7-7AD3-465F-A87B-32CA0D85E41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5537" y="505843"/>
            <a:ext cx="4104456" cy="7694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 smtClean="0"/>
              <a:t>Порівнюємо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520247"/>
              </p:ext>
            </p:extLst>
          </p:nvPr>
        </p:nvGraphicFramePr>
        <p:xfrm>
          <a:off x="4716016" y="829665"/>
          <a:ext cx="3528392" cy="5573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0019"/>
                <a:gridCol w="794012"/>
                <a:gridCol w="882015"/>
                <a:gridCol w="882346"/>
              </a:tblGrid>
              <a:tr h="521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 dirty="0">
                          <a:effectLst/>
                        </a:rPr>
                        <a:t>       Басня 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000" kern="1800" spc="60" dirty="0">
                          <a:effectLst/>
                        </a:rPr>
                        <a:t>« Ворона и Лисица»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Эзоп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Лафонтен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 dirty="0">
                          <a:effectLst/>
                        </a:rPr>
                        <a:t>Крылов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</a:tr>
              <a:tr h="670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 dirty="0">
                          <a:effectLst/>
                        </a:rPr>
                        <a:t>Форма </a:t>
                      </a:r>
                      <a:r>
                        <a:rPr lang="ru-RU" sz="800" kern="1800" spc="60" dirty="0">
                          <a:effectLst/>
                        </a:rPr>
                        <a:t>(стихотворная, проза, нерифмованный стих)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</a:tr>
              <a:tr h="347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Название басни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</a:tr>
              <a:tr h="347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Главные герои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</a:tr>
              <a:tr h="1725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Чем отличается сюжет?  (найти отличия)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</a:tr>
              <a:tr h="683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Место морали в басне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</a:tr>
              <a:tr h="694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 dirty="0">
                          <a:effectLst/>
                        </a:rPr>
                        <a:t>   Выводы </a:t>
                      </a:r>
                      <a:r>
                        <a:rPr lang="ru-RU" sz="800" kern="1800" spc="60" dirty="0">
                          <a:effectLst/>
                        </a:rPr>
                        <a:t>(ваша оценка басни):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  <a:tab pos="2969895" algn="ctr"/>
                          <a:tab pos="5511800" algn="l"/>
                        </a:tabLst>
                      </a:pPr>
                      <a:r>
                        <a:rPr lang="ru-RU" sz="1100" kern="1800" spc="6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02" marR="47102" marT="0" marB="0"/>
                </a:tc>
              </a:tr>
            </a:tbl>
          </a:graphicData>
        </a:graphic>
      </p:graphicFrame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81497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 </a:t>
            </a:r>
            <a:r>
              <a:rPr lang="ru-RU" b="1" dirty="0" smtClean="0">
                <a:effectLst/>
              </a:rPr>
              <a:t>І.А</a:t>
            </a:r>
            <a:r>
              <a:rPr lang="ru-RU" b="1" dirty="0">
                <a:effectLst/>
              </a:rPr>
              <a:t>. </a:t>
            </a:r>
            <a:r>
              <a:rPr lang="ru-RU" b="1" dirty="0" err="1" smtClean="0">
                <a:effectLst/>
              </a:rPr>
              <a:t>Крилов</a:t>
            </a:r>
            <a:r>
              <a:rPr lang="ru-RU" b="1" dirty="0" smtClean="0">
                <a:effectLst/>
              </a:rPr>
              <a:t>  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АНАЛІЗУЄМО</a:t>
            </a:r>
            <a:endParaRPr lang="ru-RU" dirty="0"/>
          </a:p>
        </p:txBody>
      </p:sp>
      <p:graphicFrame>
        <p:nvGraphicFramePr>
          <p:cNvPr id="6" name="Картинка 5"/>
          <p:cNvGraphicFramePr>
            <a:graphicFrameLocks noGrp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2895707059"/>
              </p:ext>
            </p:extLst>
          </p:nvPr>
        </p:nvGraphicFramePr>
        <p:xfrm>
          <a:off x="467544" y="2132856"/>
          <a:ext cx="8208912" cy="5602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4560"/>
                <a:gridCol w="5734352"/>
              </a:tblGrid>
              <a:tr h="466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tabLst>
                          <a:tab pos="317500" algn="l"/>
                          <a:tab pos="2969895" algn="ctr"/>
                        </a:tabLst>
                      </a:pPr>
                      <a:r>
                        <a:rPr lang="ru-RU" sz="2000" kern="1800" spc="60" baseline="0" dirty="0">
                          <a:solidFill>
                            <a:srgbClr val="002060"/>
                          </a:solidFill>
                          <a:effectLst/>
                        </a:rPr>
                        <a:t>Устаревшие слова</a:t>
                      </a:r>
                      <a:endParaRPr lang="ru-RU" sz="2000" baseline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tabLst>
                          <a:tab pos="317500" algn="l"/>
                          <a:tab pos="2969895" algn="ctr"/>
                        </a:tabLst>
                      </a:pPr>
                      <a:r>
                        <a:rPr lang="ru-RU" sz="1000" kern="1800" spc="6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</a:tr>
              <a:tr h="1669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tabLst>
                          <a:tab pos="317500" algn="l"/>
                          <a:tab pos="2969895" algn="ctr"/>
                        </a:tabLst>
                      </a:pPr>
                      <a:r>
                        <a:rPr lang="ru-RU" sz="2000" kern="1800" spc="60" baseline="0" dirty="0">
                          <a:solidFill>
                            <a:srgbClr val="002060"/>
                          </a:solidFill>
                          <a:effectLst/>
                        </a:rPr>
                        <a:t>Исконно-русские слова, </a:t>
                      </a:r>
                      <a:r>
                        <a:rPr lang="ru-RU" sz="2000" kern="1800" spc="60" baseline="0" dirty="0" smtClean="0">
                          <a:solidFill>
                            <a:srgbClr val="002060"/>
                          </a:solidFill>
                          <a:effectLst/>
                        </a:rPr>
                        <a:t>какие народные слова, выразительные </a:t>
                      </a:r>
                      <a:r>
                        <a:rPr lang="ru-RU" sz="2000" kern="1800" spc="60" baseline="0" dirty="0">
                          <a:solidFill>
                            <a:srgbClr val="002060"/>
                          </a:solidFill>
                          <a:effectLst/>
                        </a:rPr>
                        <a:t>средства использует автор?</a:t>
                      </a:r>
                      <a:endParaRPr lang="ru-RU" sz="2000" baseline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tabLst>
                          <a:tab pos="317500" algn="l"/>
                          <a:tab pos="2969895" algn="ctr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</a:tr>
              <a:tr h="232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tabLst>
                          <a:tab pos="317500" algn="l"/>
                          <a:tab pos="2969895" algn="ctr"/>
                        </a:tabLst>
                      </a:pPr>
                      <a:r>
                        <a:rPr lang="ru-RU" sz="2000" kern="1800" spc="60" baseline="0" dirty="0">
                          <a:solidFill>
                            <a:srgbClr val="002060"/>
                          </a:solidFill>
                          <a:effectLst/>
                        </a:rPr>
                        <a:t>    Эпитеты</a:t>
                      </a:r>
                      <a:endParaRPr lang="ru-RU" sz="2000" baseline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tabLst>
                          <a:tab pos="317500" algn="l"/>
                          <a:tab pos="2969895" algn="ctr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</a:tr>
              <a:tr h="232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tabLst>
                          <a:tab pos="317500" algn="l"/>
                          <a:tab pos="2969895" algn="ctr"/>
                        </a:tabLst>
                      </a:pPr>
                      <a:r>
                        <a:rPr lang="ru-RU" sz="2000" kern="1800" spc="60" baseline="0" dirty="0">
                          <a:solidFill>
                            <a:srgbClr val="002060"/>
                          </a:solidFill>
                          <a:effectLst/>
                        </a:rPr>
                        <a:t>   Обращения</a:t>
                      </a:r>
                      <a:endParaRPr lang="ru-RU" sz="2000" baseline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tabLst>
                          <a:tab pos="317500" algn="l"/>
                          <a:tab pos="2969895" algn="ctr"/>
                        </a:tabLst>
                      </a:pPr>
                      <a:r>
                        <a:rPr lang="ru-RU" sz="1000" kern="1800" spc="6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</a:tr>
              <a:tr h="1575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tabLst>
                          <a:tab pos="317500" algn="l"/>
                          <a:tab pos="2969895" algn="ctr"/>
                        </a:tabLst>
                      </a:pPr>
                      <a:r>
                        <a:rPr lang="ru-RU" sz="2000" kern="1800" spc="60" baseline="0" dirty="0">
                          <a:solidFill>
                            <a:srgbClr val="002060"/>
                          </a:solidFill>
                          <a:effectLst/>
                        </a:rPr>
                        <a:t>Фразеологизмы? Афоризмы? </a:t>
                      </a:r>
                      <a:endParaRPr lang="ru-RU" sz="2000" baseline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tabLst>
                          <a:tab pos="317500" algn="l"/>
                          <a:tab pos="2969895" algn="ctr"/>
                        </a:tabLst>
                      </a:pPr>
                      <a:r>
                        <a:rPr lang="ru-RU" sz="2000" kern="1800" spc="60" baseline="0" dirty="0">
                          <a:solidFill>
                            <a:srgbClr val="002060"/>
                          </a:solidFill>
                          <a:effectLst/>
                        </a:rPr>
                        <a:t>Крылатые выражения?</a:t>
                      </a:r>
                      <a:endParaRPr lang="ru-RU" sz="2000" baseline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tabLst>
                          <a:tab pos="317500" algn="l"/>
                          <a:tab pos="2969895" algn="ctr"/>
                        </a:tabLst>
                      </a:pPr>
                      <a:r>
                        <a:rPr lang="ru-RU" sz="1000" kern="1800" spc="6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4" marR="40744" marT="0" marB="0"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C0A7-7AD3-465F-A87B-32CA0D85E41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86028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C0A7-7AD3-465F-A87B-32CA0D85E41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874610" y="1000108"/>
            <a:ext cx="7269641" cy="6072230"/>
            <a:chOff x="1646" y="-1966"/>
            <a:chExt cx="8326" cy="9425"/>
          </a:xfrm>
        </p:grpSpPr>
        <p:sp>
          <p:nvSpPr>
            <p:cNvPr id="7" name="AutoShape 20"/>
            <p:cNvSpPr>
              <a:spLocks noChangeAspect="1" noChangeArrowheads="1" noTextEdit="1"/>
            </p:cNvSpPr>
            <p:nvPr/>
          </p:nvSpPr>
          <p:spPr bwMode="auto">
            <a:xfrm>
              <a:off x="2362" y="-1966"/>
              <a:ext cx="7610" cy="942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Oval 19"/>
            <p:cNvSpPr>
              <a:spLocks noChangeArrowheads="1"/>
            </p:cNvSpPr>
            <p:nvPr/>
          </p:nvSpPr>
          <p:spPr bwMode="auto">
            <a:xfrm>
              <a:off x="2755" y="-1573"/>
              <a:ext cx="1440" cy="716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uk-UA" sz="16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Эзоп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18"/>
            <p:cNvSpPr>
              <a:spLocks noChangeArrowheads="1"/>
            </p:cNvSpPr>
            <p:nvPr/>
          </p:nvSpPr>
          <p:spPr bwMode="auto">
            <a:xfrm>
              <a:off x="4489" y="-1573"/>
              <a:ext cx="2259" cy="716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16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r>
                <a:rPr kumimoji="0" lang="uk-UA" sz="16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Крылов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17"/>
            <p:cNvSpPr>
              <a:spLocks noChangeArrowheads="1"/>
            </p:cNvSpPr>
            <p:nvPr/>
          </p:nvSpPr>
          <p:spPr bwMode="auto">
            <a:xfrm>
              <a:off x="6862" y="-1573"/>
              <a:ext cx="2176" cy="716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Л.Глібов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362" y="-746"/>
              <a:ext cx="6676" cy="52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ВОЛК</a:t>
              </a:r>
              <a:endParaRPr kumimoji="0" lang="uk-UA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4849" y="128"/>
              <a:ext cx="1571" cy="56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Голодный</a:t>
              </a:r>
              <a:endPara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6862" y="141"/>
              <a:ext cx="2945" cy="5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Страшний, здоровенний</a:t>
              </a:r>
              <a:endPara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646" y="1826"/>
              <a:ext cx="2864" cy="156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362" y="3532"/>
              <a:ext cx="6938" cy="52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ЯГНЁНОК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2117" y="4710"/>
              <a:ext cx="2209" cy="134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«</a:t>
              </a:r>
              <a:r>
                <a:rPr lang="uk-UA" sz="1600" b="1" dirty="0" err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r>
                <a:rPr kumimoji="0" lang="uk-UA" sz="16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еня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6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тогда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6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ещё</a:t>
              </a:r>
              <a:r>
                <a:rPr kumimoji="0" lang="uk-UA" sz="1600" b="1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на </a:t>
              </a:r>
              <a:r>
                <a:rPr kumimoji="0" lang="uk-UA" sz="1600" b="1" i="0" u="none" strike="noStrike" cap="none" normalizeH="0" dirty="0" err="1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свете</a:t>
              </a:r>
              <a:r>
                <a:rPr kumimoji="0" lang="uk-UA" sz="1600" b="1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не б</a:t>
              </a:r>
              <a:r>
                <a:rPr kumimoji="0" lang="ru-RU" sz="1600" b="1" i="0" u="none" strike="noStrike" cap="none" normalizeH="0" dirty="0" err="1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ыло</a:t>
              </a:r>
              <a:r>
                <a:rPr kumimoji="0" lang="ru-RU" sz="1600" b="1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…»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".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7206" y="4710"/>
              <a:ext cx="2520" cy="18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"</a:t>
              </a:r>
              <a:r>
                <a:rPr kumimoji="0" lang="uk-UA" sz="1400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Дрижить“</a:t>
              </a:r>
              <a:r>
                <a:rPr kumimoji="0" lang="uk-UA" sz="14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,"</a:t>
              </a:r>
              <a:r>
                <a:rPr kumimoji="0" lang="uk-UA" sz="1400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бідне“</a:t>
              </a:r>
              <a:r>
                <a:rPr kumimoji="0" lang="uk-UA" sz="14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"</a:t>
              </a:r>
              <a:r>
                <a:rPr kumimoji="0" lang="uk-UA" sz="1400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сердешне“</a:t>
              </a:r>
              <a:r>
                <a:rPr kumimoji="0" lang="uk-UA" sz="14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,"дурне",</a:t>
              </a:r>
              <a:endParaRPr kumimoji="0" lang="uk-UA" sz="1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Маленьке ("на світі я й </a:t>
              </a:r>
              <a:r>
                <a:rPr kumimoji="0" lang="uk-UA" sz="1400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году</a:t>
              </a:r>
              <a:r>
                <a:rPr kumimoji="0" lang="uk-UA" sz="14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не прожив").</a:t>
              </a:r>
              <a:endParaRPr kumimoji="0" lang="uk-UA" sz="1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4735" y="4710"/>
              <a:ext cx="2291" cy="9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"Мне </a:t>
              </a:r>
              <a:r>
                <a:rPr kumimoji="0" lang="uk-UA" sz="16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ещё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и </a:t>
              </a:r>
              <a:r>
                <a:rPr kumimoji="0" lang="uk-UA" sz="16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отроду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6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нет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6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году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".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1708" y="128"/>
              <a:ext cx="2945" cy="145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4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Нет</a:t>
              </a: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4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описательных</a:t>
              </a: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характеристик,  ярких  </a:t>
              </a:r>
              <a:r>
                <a:rPr kumimoji="0" lang="uk-UA" sz="14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реплик</a:t>
              </a: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 </a:t>
              </a:r>
              <a:r>
                <a:rPr kumimoji="0" lang="uk-UA" sz="14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разнообразия</a:t>
              </a: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4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эпитетов</a:t>
              </a: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endPara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3802" y="-133"/>
              <a:ext cx="1833" cy="2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5635" y="-133"/>
              <a:ext cx="0" cy="2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5635" y="-133"/>
              <a:ext cx="2225" cy="2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 flipH="1">
              <a:off x="3540" y="4056"/>
              <a:ext cx="2226" cy="6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3"/>
            <p:cNvSpPr>
              <a:spLocks noChangeShapeType="1"/>
            </p:cNvSpPr>
            <p:nvPr/>
          </p:nvSpPr>
          <p:spPr bwMode="auto">
            <a:xfrm>
              <a:off x="5766" y="4056"/>
              <a:ext cx="0" cy="6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2"/>
            <p:cNvSpPr>
              <a:spLocks noChangeShapeType="1"/>
            </p:cNvSpPr>
            <p:nvPr/>
          </p:nvSpPr>
          <p:spPr bwMode="auto">
            <a:xfrm>
              <a:off x="5766" y="4056"/>
              <a:ext cx="1832" cy="6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3571695" y="3443174"/>
            <a:ext cx="2000330" cy="10082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uk-UA" sz="1400" b="1" i="1" dirty="0" smtClean="0"/>
              <a:t>У </a:t>
            </a:r>
            <a:r>
              <a:rPr lang="uk-UA" sz="1400" b="1" i="1" dirty="0"/>
              <a:t>сильного </a:t>
            </a:r>
            <a:r>
              <a:rPr lang="uk-UA" sz="1400" b="1" i="1" dirty="0" err="1"/>
              <a:t>всегда</a:t>
            </a:r>
            <a:r>
              <a:rPr lang="uk-UA" sz="1400" b="1" i="1" dirty="0"/>
              <a:t> </a:t>
            </a:r>
            <a:r>
              <a:rPr lang="uk-UA" sz="1400" b="1" i="1" dirty="0" err="1"/>
              <a:t>бессильный</a:t>
            </a:r>
            <a:r>
              <a:rPr lang="uk-UA" sz="1400" b="1" i="1" dirty="0"/>
              <a:t> </a:t>
            </a:r>
            <a:r>
              <a:rPr lang="uk-UA" sz="1400" b="1" i="1" dirty="0" smtClean="0"/>
              <a:t> </a:t>
            </a:r>
            <a:r>
              <a:rPr lang="uk-UA" sz="1400" b="1" i="1" dirty="0" err="1" smtClean="0"/>
              <a:t>виноват</a:t>
            </a:r>
            <a:r>
              <a:rPr lang="uk-UA" sz="1400" b="1" i="1" dirty="0" smtClean="0"/>
              <a:t>»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74610" y="2967334"/>
            <a:ext cx="25006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chemeClr val="bg2"/>
              </a:solidFill>
            </a:endParaRPr>
          </a:p>
          <a:p>
            <a:endParaRPr lang="ru-RU" sz="1400" b="1" dirty="0">
              <a:solidFill>
                <a:schemeClr val="bg2"/>
              </a:solidFill>
            </a:endParaRPr>
          </a:p>
          <a:p>
            <a:r>
              <a:rPr lang="ru-RU" sz="1400" b="1" dirty="0" smtClean="0">
                <a:solidFill>
                  <a:schemeClr val="bg2"/>
                </a:solidFill>
              </a:rPr>
              <a:t>«Кто </a:t>
            </a:r>
            <a:r>
              <a:rPr lang="ru-RU" sz="1400" b="1" dirty="0">
                <a:solidFill>
                  <a:schemeClr val="bg2"/>
                </a:solidFill>
              </a:rPr>
              <a:t>заранее решился на злое дело, того и самые честные оправдания не </a:t>
            </a:r>
            <a:r>
              <a:rPr lang="ru-RU" sz="1400" b="1" dirty="0" smtClean="0">
                <a:solidFill>
                  <a:schemeClr val="bg2"/>
                </a:solidFill>
              </a:rPr>
              <a:t>остановят»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31" name="Text Box 13"/>
          <p:cNvSpPr txBox="1">
            <a:spLocks noGrp="1" noChangeArrowheads="1"/>
          </p:cNvSpPr>
          <p:nvPr>
            <p:ph type="body" sz="half" idx="2"/>
          </p:nvPr>
        </p:nvSpPr>
        <p:spPr bwMode="auto">
          <a:xfrm>
            <a:off x="5729186" y="3068960"/>
            <a:ext cx="3235301" cy="13933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uk-UA" sz="1400" b="1" dirty="0">
                <a:effectLst/>
              </a:rPr>
              <a:t>На світі вже давно ведеться,</a:t>
            </a:r>
            <a:br>
              <a:rPr lang="uk-UA" sz="1400" b="1" dirty="0">
                <a:effectLst/>
              </a:rPr>
            </a:br>
            <a:r>
              <a:rPr lang="uk-UA" sz="1400" b="1" dirty="0">
                <a:effectLst/>
              </a:rPr>
              <a:t>Що нижчий перед вищим гнеться,</a:t>
            </a:r>
            <a:br>
              <a:rPr lang="uk-UA" sz="1400" b="1" dirty="0">
                <a:effectLst/>
              </a:rPr>
            </a:br>
            <a:r>
              <a:rPr lang="uk-UA" sz="1400" b="1" dirty="0">
                <a:effectLst/>
              </a:rPr>
              <a:t>А більший меншого кусає та ще й б'є —</a:t>
            </a:r>
            <a:br>
              <a:rPr lang="uk-UA" sz="1400" b="1" dirty="0">
                <a:effectLst/>
              </a:rPr>
            </a:br>
            <a:r>
              <a:rPr lang="uk-UA" sz="1400" b="1" dirty="0">
                <a:effectLst/>
              </a:rPr>
              <a:t>Затим що сила є...</a:t>
            </a:r>
            <a:r>
              <a:rPr lang="uk-UA" sz="1400" b="1" i="1" dirty="0" smtClean="0"/>
              <a:t>»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874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142875"/>
            <a:ext cx="2133600" cy="476250"/>
          </a:xfrm>
        </p:spPr>
        <p:txBody>
          <a:bodyPr/>
          <a:lstStyle/>
          <a:p>
            <a:pPr>
              <a:defRPr/>
            </a:pPr>
            <a:fld id="{C6E5AF15-9254-4789-A399-F898837941F6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5" y="277813"/>
            <a:ext cx="5786438" cy="579437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i="1" dirty="0" smtClean="0">
                <a:solidFill>
                  <a:srgbClr val="FFC000"/>
                </a:solidFill>
              </a:rPr>
              <a:t>Домашнє завдання</a:t>
            </a:r>
            <a:endParaRPr lang="ru-RU" sz="3600" b="1" i="1" dirty="0" smtClean="0">
              <a:solidFill>
                <a:srgbClr val="FFC000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50" y="857250"/>
            <a:ext cx="8429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>
              <a:defRPr/>
            </a:pPr>
            <a:r>
              <a:rPr lang="uk-UA" sz="2000" b="1" u="sng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всіх учнів</a:t>
            </a:r>
            <a:r>
              <a:rPr lang="uk-UA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D2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Font typeface="Wingdings" pitchFamily="2" charset="2"/>
              <a:buChar char="§"/>
              <a:defRPr/>
            </a:pPr>
            <a:r>
              <a:rPr lang="uk-UA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Прочитати 1-2 байки </a:t>
            </a:r>
            <a:r>
              <a:rPr lang="uk-UA" sz="2000" b="1" dirty="0" smtClean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І.А. Крилова, </a:t>
            </a:r>
            <a:r>
              <a:rPr lang="uk-UA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 не обговорювалися на уроці. Знайти в них мораль. </a:t>
            </a:r>
            <a:endParaRPr lang="ru-RU" sz="2000" b="1" dirty="0">
              <a:solidFill>
                <a:srgbClr val="FFD2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Font typeface="Wingdings" pitchFamily="2" charset="2"/>
              <a:buChar char="§"/>
              <a:defRPr/>
            </a:pPr>
            <a:r>
              <a:rPr lang="uk-UA" sz="2000" b="1" dirty="0" smtClean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кожної байки підібрати крилаті вислови, </a:t>
            </a:r>
            <a:r>
              <a:rPr lang="uk-UA" sz="2000" b="1" dirty="0" err="1" smtClean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прислів</a:t>
            </a:r>
            <a:r>
              <a:rPr lang="en-US" sz="2000" b="1" dirty="0" smtClean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lang="uk-UA" sz="2000" b="1" dirty="0" smtClean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я, приказки.</a:t>
            </a:r>
            <a:endParaRPr lang="uk-UA" sz="2000" b="1" dirty="0">
              <a:solidFill>
                <a:srgbClr val="FFD2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2" descr="C:\Documents and Settings\Сергей\Рабочий стол\Фон\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357438"/>
            <a:ext cx="20002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C:\Documents and Settings\Сергей\Рабочий стол\Фон\4225-9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2286000"/>
            <a:ext cx="2643188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C:\Documents and Settings\Сергей\Рабочий стол\Фон\961256_html_m628921a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2143125"/>
            <a:ext cx="20716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85750" y="5368995"/>
            <a:ext cx="842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uk-UA" sz="2000" b="1" u="sng" dirty="0" smtClean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Індивідуальне завдання.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uk-UA" sz="2000" b="1" dirty="0" smtClean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Скласти свою байку.</a:t>
            </a:r>
            <a:endParaRPr lang="ru-RU" sz="2000" dirty="0">
              <a:solidFill>
                <a:srgbClr val="FFD2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Інтерактивна вправа “Мікрофон”</a:t>
            </a:r>
            <a:endParaRPr lang="ru-RU" dirty="0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1"/>
            <a:ext cx="3898776" cy="3917032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3452192" cy="3917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C0A7-7AD3-465F-A87B-32CA0D85E41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714348" y="1071546"/>
            <a:ext cx="8001056" cy="5786454"/>
            <a:chOff x="2281" y="14571"/>
            <a:chExt cx="7200" cy="4599"/>
          </a:xfrm>
        </p:grpSpPr>
        <p:sp>
          <p:nvSpPr>
            <p:cNvPr id="7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281" y="14571"/>
              <a:ext cx="7200" cy="459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399" y="16243"/>
              <a:ext cx="3168" cy="41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Цей урок навчить мене</a:t>
              </a:r>
              <a:endPara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281" y="15032"/>
              <a:ext cx="2259" cy="79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uk-UA" sz="2000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аналізувати </a:t>
              </a:r>
              <a:r>
                <a:rPr lang="uk-UA" sz="20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та коментувати </a:t>
              </a:r>
              <a:r>
                <a:rPr lang="uk-UA" sz="2000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прочитане </a:t>
              </a:r>
              <a:endPara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6148" y="15097"/>
              <a:ext cx="3200" cy="100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000" dirty="0">
                  <a:solidFill>
                    <a:schemeClr val="bg2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ф</a:t>
              </a: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ормувати негативне ставлення до людських</a:t>
              </a:r>
              <a:r>
                <a:rPr kumimoji="0" lang="uk-UA" sz="2000" b="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вад, стійкі морально-етичні переконання</a:t>
              </a:r>
              <a:endPara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422" y="16940"/>
              <a:ext cx="2592" cy="9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000" dirty="0">
                  <a:solidFill>
                    <a:schemeClr val="bg2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</a:t>
              </a: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иховувати в собі</a:t>
              </a:r>
              <a:r>
                <a:rPr kumimoji="0" lang="uk-UA" sz="2000" b="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високоморальні риси</a:t>
              </a:r>
              <a:endPara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6214" y="16940"/>
              <a:ext cx="3067" cy="98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0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uk-UA" sz="2000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оглибити знання про творчість  великих  байкарів,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000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озвивати декламаційні навички</a:t>
              </a:r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V="1">
              <a:off x="6657" y="16104"/>
              <a:ext cx="586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 flipH="1" flipV="1">
              <a:off x="3552" y="15825"/>
              <a:ext cx="1835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3"/>
            <p:cNvSpPr>
              <a:spLocks noChangeShapeType="1"/>
            </p:cNvSpPr>
            <p:nvPr/>
          </p:nvSpPr>
          <p:spPr bwMode="auto">
            <a:xfrm flipH="1">
              <a:off x="3410" y="16661"/>
              <a:ext cx="1977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2"/>
            <p:cNvSpPr>
              <a:spLocks noChangeShapeType="1"/>
            </p:cNvSpPr>
            <p:nvPr/>
          </p:nvSpPr>
          <p:spPr bwMode="auto">
            <a:xfrm>
              <a:off x="6657" y="16661"/>
              <a:ext cx="989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887922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Дидактична </a:t>
            </a:r>
            <a:r>
              <a:rPr lang="ru-RU" dirty="0" err="1" smtClean="0"/>
              <a:t>гра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Скринька-джерело</a:t>
            </a:r>
            <a:r>
              <a:rPr lang="ru-RU" dirty="0" smtClean="0"/>
              <a:t>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C0A7-7AD3-465F-A87B-32CA0D85E41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26" name="Picture 2" descr="C:\Users\Admin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3600400" cy="28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4340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i="1" dirty="0" smtClean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i="1" dirty="0" smtClean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БАЙКА </a:t>
            </a:r>
            <a:r>
              <a:rPr lang="uk-UA" sz="2000" b="1" i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від давньоруського слова “баяти” – говорити, розповідати)</a:t>
            </a:r>
            <a:r>
              <a:rPr lang="uk-UA" sz="1200" b="1" i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uk-UA" sz="2400" b="1" i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НЕВЕЛИКИЙ, ЧАСТІШЕ ВІРШОВАНИЙ ТВІР ПОВЧАЛЬНОГО ХАРАКТЕРУ</a:t>
            </a:r>
            <a:r>
              <a:rPr lang="uk-UA" sz="2000" b="1" i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8800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800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C0A7-7AD3-465F-A87B-32CA0D85E41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500063" y="1071563"/>
            <a:ext cx="9572625" cy="5929312"/>
            <a:chOff x="1606" y="14154"/>
            <a:chExt cx="8046" cy="5154"/>
          </a:xfrm>
        </p:grpSpPr>
        <p:sp>
          <p:nvSpPr>
            <p:cNvPr id="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606" y="14154"/>
              <a:ext cx="8046" cy="5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4437" y="14899"/>
              <a:ext cx="847" cy="285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400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</a:t>
              </a:r>
            </a:p>
            <a:p>
              <a:pPr algn="ctr" eaLnBrk="0" hangingPunct="0"/>
              <a:r>
                <a:rPr lang="uk-UA" sz="400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</a:p>
            <a:p>
              <a:pPr algn="ctr" eaLnBrk="0" hangingPunct="0"/>
              <a:r>
                <a:rPr lang="uk-UA" sz="400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Й</a:t>
              </a:r>
            </a:p>
            <a:p>
              <a:pPr algn="ctr" eaLnBrk="0" hangingPunct="0"/>
              <a:r>
                <a:rPr lang="uk-UA" sz="400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</a:t>
              </a:r>
            </a:p>
            <a:p>
              <a:pPr algn="ctr" eaLnBrk="0" hangingPunct="0"/>
              <a:r>
                <a:rPr lang="uk-UA" sz="400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5952" y="14849"/>
              <a:ext cx="2118" cy="73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20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Оповідна частина</a:t>
              </a:r>
            </a:p>
            <a:p>
              <a:pPr algn="ctr" eaLnBrk="0" hangingPunct="0"/>
              <a:r>
                <a:rPr lang="uk-UA" sz="20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(розповідь)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5810" y="16661"/>
              <a:ext cx="2260" cy="7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20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Повчальна частина</a:t>
              </a:r>
            </a:p>
            <a:p>
              <a:pPr algn="ctr" eaLnBrk="0" hangingPunct="0"/>
              <a:r>
                <a:rPr lang="uk-UA" sz="20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(мораль)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369" y="17880"/>
              <a:ext cx="3388" cy="55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uk-UA" sz="24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Алегорія, сатира, іронія</a:t>
              </a:r>
              <a:endParaRPr lang="uk-UA" sz="2400" dirty="0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620" y="15023"/>
              <a:ext cx="423" cy="249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20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</a:t>
              </a:r>
            </a:p>
            <a:p>
              <a:pPr algn="ctr" eaLnBrk="0" hangingPunct="0"/>
              <a:r>
                <a:rPr lang="uk-UA" sz="20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Е</a:t>
              </a:r>
            </a:p>
            <a:p>
              <a:pPr algn="ctr" eaLnBrk="0" hangingPunct="0"/>
              <a:r>
                <a:rPr lang="uk-UA" sz="20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</a:t>
              </a:r>
            </a:p>
            <a:p>
              <a:pPr algn="ctr" eaLnBrk="0" hangingPunct="0"/>
              <a:r>
                <a:rPr lang="uk-UA" sz="20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</a:p>
            <a:p>
              <a:pPr algn="ctr" eaLnBrk="0" hangingPunct="0"/>
              <a:r>
                <a:rPr lang="uk-UA" sz="20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</a:t>
              </a:r>
            </a:p>
            <a:p>
              <a:pPr algn="ctr" eaLnBrk="0" hangingPunct="0"/>
              <a:r>
                <a:rPr lang="uk-UA" sz="20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</a:t>
              </a:r>
            </a:p>
            <a:p>
              <a:pPr algn="ctr" eaLnBrk="0" hangingPunct="0"/>
              <a:r>
                <a:rPr lang="uk-UA" sz="20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</a:p>
            <a:p>
              <a:pPr algn="ctr" eaLnBrk="0" hangingPunct="0"/>
              <a:r>
                <a:rPr lang="uk-UA" sz="20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Ж</a:t>
              </a:r>
            </a:p>
            <a:p>
              <a:pPr algn="ctr" eaLnBrk="0" hangingPunct="0"/>
              <a:r>
                <a:rPr lang="uk-UA" sz="20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І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110" y="14961"/>
              <a:ext cx="986" cy="41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2000" b="1" u="sng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ЛЮДИ</a:t>
              </a:r>
              <a:endParaRPr lang="uk-UA" sz="20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110" y="15546"/>
              <a:ext cx="986" cy="41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uk-UA" sz="2000" b="1" u="sng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ПТАХИ</a:t>
              </a:r>
              <a:endParaRPr lang="uk-UA" sz="2000" b="1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2110" y="16104"/>
              <a:ext cx="1409" cy="41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uk-UA" sz="2000" b="1" u="sng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РОСЛИНИ</a:t>
              </a:r>
              <a:endParaRPr lang="uk-UA" sz="2000" b="1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2110" y="16661"/>
              <a:ext cx="983" cy="41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uk-UA" sz="2000" b="1" u="sng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ЗВІРІ</a:t>
              </a:r>
              <a:endParaRPr lang="uk-UA" sz="2000" b="1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2110" y="17219"/>
              <a:ext cx="1266" cy="41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uk-UA" sz="2000" b="1" u="sng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КОМАХИ</a:t>
              </a:r>
              <a:endParaRPr lang="uk-UA" sz="2000" b="1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3"/>
            <p:cNvSpPr>
              <a:spLocks noChangeShapeType="1"/>
            </p:cNvSpPr>
            <p:nvPr/>
          </p:nvSpPr>
          <p:spPr bwMode="auto">
            <a:xfrm>
              <a:off x="5256" y="16886"/>
              <a:ext cx="554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"/>
            <p:cNvSpPr>
              <a:spLocks noChangeShapeType="1"/>
            </p:cNvSpPr>
            <p:nvPr/>
          </p:nvSpPr>
          <p:spPr bwMode="auto">
            <a:xfrm flipV="1">
              <a:off x="5256" y="15408"/>
              <a:ext cx="696" cy="4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46576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FFC000"/>
                </a:solidFill>
              </a:rPr>
              <a:t>Історичний шлях байки </a:t>
            </a:r>
            <a:endParaRPr lang="ru-RU" dirty="0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5062" y="2193027"/>
            <a:ext cx="2677418" cy="3933136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Твори Езопа – це коріння,</a:t>
            </a:r>
            <a:endParaRPr lang="ru-RU" sz="2800" dirty="0">
              <a:solidFill>
                <a:srgbClr val="FFD24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800" dirty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з якого пізніше розвивалося гіллясте</a:t>
            </a:r>
            <a:endParaRPr lang="ru-RU" sz="2800" dirty="0">
              <a:solidFill>
                <a:srgbClr val="FFD24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800" dirty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дерево – жанр байки.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C0A7-7AD3-465F-A87B-32CA0D85E41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251391" y="1479702"/>
            <a:ext cx="5963671" cy="5189658"/>
            <a:chOff x="36" y="8710"/>
            <a:chExt cx="9140" cy="9989"/>
          </a:xfrm>
        </p:grpSpPr>
        <p:sp>
          <p:nvSpPr>
            <p:cNvPr id="7" name="AutoShape 23"/>
            <p:cNvSpPr>
              <a:spLocks noChangeAspect="1" noChangeArrowheads="1" noTextEdit="1"/>
            </p:cNvSpPr>
            <p:nvPr/>
          </p:nvSpPr>
          <p:spPr bwMode="auto">
            <a:xfrm>
              <a:off x="1304" y="9084"/>
              <a:ext cx="7061" cy="9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2849" y="16951"/>
              <a:ext cx="3712" cy="1748"/>
            </a:xfrm>
            <a:prstGeom prst="ellipse">
              <a:avLst/>
            </a:prstGeom>
            <a:solidFill>
              <a:srgbClr val="00FF00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14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Езоп </a:t>
              </a:r>
            </a:p>
            <a:p>
              <a:pPr algn="ctr"/>
              <a:r>
                <a:rPr lang="uk-UA" sz="14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Стародавня Греція </a:t>
              </a:r>
              <a:r>
                <a:rPr lang="en-US" sz="14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VІ </a:t>
              </a:r>
              <a:r>
                <a:rPr lang="en-US" sz="1400" b="1" dirty="0" err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ст</a:t>
              </a:r>
              <a:r>
                <a:rPr lang="en-US" sz="14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1400" b="1" dirty="0" err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</a:t>
              </a:r>
              <a:r>
                <a:rPr lang="en-US" sz="14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н.е</a:t>
              </a:r>
              <a:r>
                <a:rPr lang="en-US" sz="14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1400" dirty="0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21"/>
            <p:cNvSpPr>
              <a:spLocks noChangeArrowheads="1"/>
            </p:cNvSpPr>
            <p:nvPr/>
          </p:nvSpPr>
          <p:spPr bwMode="auto">
            <a:xfrm>
              <a:off x="257" y="15453"/>
              <a:ext cx="2376" cy="212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uk-UA" sz="1200" b="1" dirty="0" err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Федр</a:t>
              </a:r>
              <a:endParaRPr lang="uk-UA" sz="1200" dirty="0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uk-UA" sz="12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Стародавній Рим І </a:t>
              </a:r>
              <a:r>
                <a:rPr lang="uk-UA" sz="1200" b="1" dirty="0" err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ст.н.е</a:t>
              </a:r>
              <a:r>
                <a:rPr lang="uk-UA" sz="12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1200" dirty="0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20"/>
            <p:cNvSpPr>
              <a:spLocks noChangeArrowheads="1"/>
            </p:cNvSpPr>
            <p:nvPr/>
          </p:nvSpPr>
          <p:spPr bwMode="auto">
            <a:xfrm>
              <a:off x="36" y="12955"/>
              <a:ext cx="2392" cy="212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14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Бабрій Стародав-ня Греція</a:t>
              </a:r>
              <a:endParaRPr lang="uk-UA" sz="1400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r>
                <a:rPr lang="uk-UA" sz="14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ІІ ст.н.е.</a:t>
              </a:r>
              <a:endParaRPr lang="uk-UA" sz="1400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/>
          </p:nvSpPr>
          <p:spPr bwMode="auto">
            <a:xfrm>
              <a:off x="36" y="10708"/>
              <a:ext cx="2392" cy="206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uk-UA" sz="12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Леонардо</a:t>
              </a:r>
              <a:endParaRPr lang="uk-UA" sz="1200" dirty="0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uk-UA" sz="1200" b="1" dirty="0" err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да</a:t>
              </a:r>
              <a:r>
                <a:rPr lang="uk-UA" sz="12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Вінчі</a:t>
              </a:r>
              <a:endParaRPr lang="uk-UA" sz="1200" dirty="0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uk-UA" sz="12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Італія ХV-XV</a:t>
              </a:r>
              <a:r>
                <a:rPr lang="en-US" sz="12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uk-UA" sz="12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ст.</a:t>
              </a:r>
              <a:endParaRPr lang="uk-UA" sz="1200" dirty="0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6518" y="14703"/>
              <a:ext cx="2351" cy="224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12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М.Годова-нець</a:t>
              </a:r>
            </a:p>
            <a:p>
              <a:pPr algn="ctr" eaLnBrk="0" hangingPunct="0"/>
              <a:r>
                <a:rPr lang="uk-UA" sz="12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П.Глазовий</a:t>
              </a:r>
            </a:p>
            <a:p>
              <a:pPr algn="ctr" eaLnBrk="0" hangingPunct="0"/>
              <a:r>
                <a:rPr lang="uk-UA" sz="12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Україна</a:t>
              </a:r>
            </a:p>
            <a:p>
              <a:pPr algn="ctr" eaLnBrk="0" hangingPunct="0"/>
              <a:r>
                <a:rPr lang="uk-UA" sz="12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XXст.</a:t>
              </a:r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6825" y="12706"/>
              <a:ext cx="2031" cy="18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14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Л.Глібов</a:t>
              </a:r>
            </a:p>
            <a:p>
              <a:pPr algn="ctr" eaLnBrk="0" hangingPunct="0"/>
              <a:r>
                <a:rPr lang="uk-UA" sz="14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Україна</a:t>
              </a:r>
            </a:p>
            <a:p>
              <a:pPr algn="ctr" eaLnBrk="0" hangingPunct="0"/>
              <a:r>
                <a:rPr lang="en-US" sz="14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XIX </a:t>
              </a:r>
              <a:r>
                <a:rPr lang="en-US" sz="1400" b="1" dirty="0" err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ст</a:t>
              </a:r>
              <a:r>
                <a:rPr lang="en-US" sz="14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6927" y="10708"/>
              <a:ext cx="2249" cy="1873"/>
            </a:xfrm>
            <a:prstGeom prst="ellipse">
              <a:avLst/>
            </a:prstGeom>
            <a:solidFill>
              <a:srgbClr val="FF330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12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І.Крилов</a:t>
              </a:r>
            </a:p>
            <a:p>
              <a:pPr algn="ctr" eaLnBrk="0" hangingPunct="0"/>
              <a:r>
                <a:rPr lang="uk-UA" sz="12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Росія</a:t>
              </a:r>
            </a:p>
            <a:p>
              <a:pPr algn="ctr" eaLnBrk="0" hangingPunct="0"/>
              <a:r>
                <a:rPr lang="en-US" sz="12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XVIII-XIX </a:t>
              </a:r>
              <a:r>
                <a:rPr lang="en-US" sz="1200" b="1" dirty="0" err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ст</a:t>
              </a:r>
              <a:r>
                <a:rPr lang="en-US" sz="12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6825" y="8835"/>
              <a:ext cx="2351" cy="174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uk-UA" sz="12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Г.Сковорода</a:t>
              </a:r>
            </a:p>
            <a:p>
              <a:pPr eaLnBrk="0" hangingPunct="0"/>
              <a:r>
                <a:rPr lang="uk-UA" sz="12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Україна</a:t>
              </a:r>
            </a:p>
            <a:p>
              <a:pPr eaLnBrk="0" hangingPunct="0"/>
              <a:r>
                <a:rPr lang="uk-UA" sz="12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ХVIII ст.</a:t>
              </a:r>
            </a:p>
            <a:p>
              <a:pPr eaLnBrk="0" hangingPunct="0"/>
              <a:endParaRPr lang="uk-UA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4575" y="8710"/>
              <a:ext cx="2147" cy="187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1200" b="1" dirty="0" err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І.Красиць-кий</a:t>
              </a:r>
              <a:endParaRPr lang="uk-UA" sz="12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r>
                <a:rPr lang="uk-UA" sz="12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Польща</a:t>
              </a:r>
            </a:p>
            <a:p>
              <a:pPr algn="ctr" eaLnBrk="0" hangingPunct="0"/>
              <a:r>
                <a:rPr lang="uk-UA" sz="12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ХVIII ст.</a:t>
              </a:r>
            </a:p>
            <a:p>
              <a:pPr eaLnBrk="0" hangingPunct="0"/>
              <a:endParaRPr lang="uk-UA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2354" y="8710"/>
              <a:ext cx="2221" cy="193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uk-UA" sz="12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З.Е.Лессінг Німеччина</a:t>
              </a:r>
              <a:endParaRPr lang="uk-UA" sz="1200" b="1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  <a:p>
              <a:pPr algn="ctr" eaLnBrk="0" hangingPunct="0"/>
              <a:r>
                <a:rPr lang="uk-UA" sz="1200" b="1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ХVIII ст.</a:t>
              </a:r>
              <a:endParaRPr lang="uk-UA" sz="1200" b="1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36" y="8710"/>
              <a:ext cx="2097" cy="1873"/>
            </a:xfrm>
            <a:prstGeom prst="ellipse">
              <a:avLst/>
            </a:prstGeom>
            <a:solidFill>
              <a:srgbClr val="DA0493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12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Жан де Лафонтен Франція ХVІІ ст.</a:t>
              </a:r>
              <a:endParaRPr lang="uk-UA" sz="1200" dirty="0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V="1">
              <a:off x="5189" y="15703"/>
              <a:ext cx="1329" cy="12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 flipV="1">
              <a:off x="2736" y="16202"/>
              <a:ext cx="1328" cy="7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V="1">
              <a:off x="5087" y="13830"/>
              <a:ext cx="1738" cy="3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H="1" flipV="1">
              <a:off x="2735" y="14329"/>
              <a:ext cx="1534" cy="26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 flipV="1">
              <a:off x="4985" y="11956"/>
              <a:ext cx="1943" cy="49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H="1" flipV="1">
              <a:off x="2531" y="12206"/>
              <a:ext cx="1943" cy="47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 flipH="1" flipV="1">
              <a:off x="2428" y="10083"/>
              <a:ext cx="2147" cy="68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 flipH="1" flipV="1">
              <a:off x="3962" y="10583"/>
              <a:ext cx="716" cy="6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"/>
            <p:cNvSpPr>
              <a:spLocks noChangeShapeType="1"/>
            </p:cNvSpPr>
            <p:nvPr/>
          </p:nvSpPr>
          <p:spPr bwMode="auto">
            <a:xfrm flipV="1">
              <a:off x="4678" y="10333"/>
              <a:ext cx="920" cy="66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"/>
            <p:cNvSpPr>
              <a:spLocks noChangeShapeType="1"/>
            </p:cNvSpPr>
            <p:nvPr/>
          </p:nvSpPr>
          <p:spPr bwMode="auto">
            <a:xfrm flipV="1">
              <a:off x="4780" y="10208"/>
              <a:ext cx="2249" cy="67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94317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Іван Андрійович Крилов</a:t>
            </a:r>
            <a:br>
              <a:rPr lang="uk-UA" dirty="0" smtClean="0"/>
            </a:br>
            <a:r>
              <a:rPr lang="uk-UA" sz="2800" dirty="0" smtClean="0"/>
              <a:t>(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1769-1844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69185" y="1600200"/>
            <a:ext cx="4567311" cy="4525963"/>
          </a:xfrm>
        </p:spPr>
        <p:txBody>
          <a:bodyPr/>
          <a:lstStyle/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b="1" dirty="0" err="1" smtClean="0"/>
              <a:t>Кто</a:t>
            </a:r>
            <a:r>
              <a:rPr lang="uk-UA" sz="2000" b="1" dirty="0" smtClean="0"/>
              <a:t> не </a:t>
            </a:r>
            <a:r>
              <a:rPr lang="uk-UA" sz="2000" b="1" dirty="0" err="1" smtClean="0"/>
              <a:t>слыхал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его</a:t>
            </a:r>
            <a:r>
              <a:rPr lang="uk-UA" sz="2000" b="1" dirty="0" smtClean="0"/>
              <a:t> живого слова? </a:t>
            </a:r>
          </a:p>
          <a:p>
            <a:pPr marL="0" indent="0">
              <a:buNone/>
            </a:pPr>
            <a:r>
              <a:rPr lang="uk-UA" sz="2000" b="1" dirty="0" err="1" smtClean="0"/>
              <a:t>Кто</a:t>
            </a:r>
            <a:r>
              <a:rPr lang="uk-UA" sz="2000" b="1" dirty="0" smtClean="0"/>
              <a:t> в </a:t>
            </a:r>
            <a:r>
              <a:rPr lang="uk-UA" sz="2000" b="1" dirty="0" err="1" smtClean="0"/>
              <a:t>жизни</a:t>
            </a:r>
            <a:r>
              <a:rPr lang="uk-UA" sz="2000" b="1" dirty="0" smtClean="0"/>
              <a:t> ним не </a:t>
            </a:r>
            <a:r>
              <a:rPr lang="uk-UA" sz="2000" b="1" dirty="0" err="1" smtClean="0"/>
              <a:t>встретился</a:t>
            </a:r>
            <a:r>
              <a:rPr lang="uk-UA" sz="2000" b="1" dirty="0" smtClean="0"/>
              <a:t> </a:t>
            </a:r>
          </a:p>
          <a:p>
            <a:pPr marL="0" indent="0">
              <a:buNone/>
            </a:pPr>
            <a:r>
              <a:rPr lang="uk-UA" sz="2000" b="1" dirty="0"/>
              <a:t> </a:t>
            </a:r>
            <a:r>
              <a:rPr lang="uk-UA" sz="2000" b="1" dirty="0" smtClean="0"/>
              <a:t>                                            </a:t>
            </a:r>
            <a:r>
              <a:rPr lang="uk-UA" sz="2000" b="1" dirty="0" err="1" smtClean="0"/>
              <a:t>своей</a:t>
            </a:r>
            <a:r>
              <a:rPr lang="uk-UA" sz="2000" b="1" dirty="0" smtClean="0"/>
              <a:t>?</a:t>
            </a:r>
          </a:p>
          <a:p>
            <a:pPr marL="0" indent="0">
              <a:buNone/>
            </a:pPr>
            <a:r>
              <a:rPr lang="uk-UA" sz="2000" b="1" dirty="0" err="1" smtClean="0"/>
              <a:t>Бессмертные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творения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Крылова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b="1" dirty="0" err="1" smtClean="0"/>
              <a:t>Мы</a:t>
            </a:r>
            <a:r>
              <a:rPr lang="uk-UA" sz="2000" b="1" dirty="0" smtClean="0"/>
              <a:t> с </a:t>
            </a:r>
            <a:r>
              <a:rPr lang="uk-UA" sz="2000" b="1" dirty="0" err="1" smtClean="0"/>
              <a:t>каждым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годом</a:t>
            </a:r>
            <a:r>
              <a:rPr lang="uk-UA" sz="2000" b="1" dirty="0" smtClean="0"/>
              <a:t> любим всё </a:t>
            </a:r>
          </a:p>
          <a:p>
            <a:pPr marL="0" indent="0">
              <a:buNone/>
            </a:pPr>
            <a:r>
              <a:rPr lang="uk-UA" sz="2000" b="1" dirty="0"/>
              <a:t> </a:t>
            </a:r>
            <a:r>
              <a:rPr lang="uk-UA" sz="2000" b="1" dirty="0" smtClean="0"/>
              <a:t>                             </a:t>
            </a:r>
            <a:r>
              <a:rPr lang="uk-UA" sz="2000" b="1" dirty="0" err="1" smtClean="0"/>
              <a:t>сильней</a:t>
            </a:r>
            <a:r>
              <a:rPr lang="uk-UA" sz="2000" b="1" dirty="0" smtClean="0"/>
              <a:t>.</a:t>
            </a:r>
          </a:p>
          <a:p>
            <a:pPr marL="0" indent="0">
              <a:buNone/>
            </a:pPr>
            <a:r>
              <a:rPr lang="uk-UA" sz="2000" i="1" dirty="0"/>
              <a:t> </a:t>
            </a:r>
            <a:r>
              <a:rPr lang="uk-UA" sz="2000" i="1" dirty="0" smtClean="0"/>
              <a:t>                                  М. Ісаковський</a:t>
            </a:r>
            <a:endParaRPr lang="ru-RU" sz="20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C0A7-7AD3-465F-A87B-32CA0D85E41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432048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Картинка 6"/>
          <p:cNvSpPr>
            <a:spLocks noGrp="1"/>
          </p:cNvSpPr>
          <p:nvPr>
            <p:ph type="clipArt" sz="half" idx="1"/>
          </p:nvPr>
        </p:nvSpPr>
        <p:spPr/>
      </p:sp>
    </p:spTree>
    <p:extLst>
      <p:ext uri="{BB962C8B-B14F-4D97-AF65-F5344CB8AC3E}">
        <p14:creationId xmlns:p14="http://schemas.microsoft.com/office/powerpoint/2010/main" val="1017760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388296" cy="4525963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Петербург. Ми з вами в Літньому саду біля пам’ятника. Дідусь у глибокій задумі сидить у кріслі, а біля його ніг зібралися бронзові звірі – </a:t>
            </a: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леви, </a:t>
            </a:r>
            <a:r>
              <a:rPr lang="uk-UA" sz="2400" b="1" dirty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лисиці, вовки, ведмеді, мавпи та інші. Цей дідусь - відомий російський байкар – Іван Андрійович Крилов, а звірі – герої його байок.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C0A7-7AD3-465F-A87B-32CA0D85E41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 eaLnBrk="0" hangingPunct="0">
              <a:defRPr/>
            </a:pPr>
            <a:r>
              <a:rPr lang="uk-UA" sz="3600" b="1" kern="0" cap="all" dirty="0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Заочна подорож</a:t>
            </a:r>
            <a:endParaRPr lang="ru-RU" sz="3600" b="1" kern="0" cap="all" dirty="0">
              <a:solidFill>
                <a:srgbClr val="FFD24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C:\Documents and Settings\Сергей\Рабочий стол\Фон\krylovpam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1280584"/>
            <a:ext cx="3960440" cy="54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41736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388296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uk-UA" sz="2400" b="1" dirty="0" err="1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улыбкой</a:t>
            </a: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доброю, 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  с </a:t>
            </a:r>
            <a:r>
              <a:rPr lang="uk-UA" sz="2400" b="1" dirty="0" err="1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приветливостью</a:t>
            </a: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взгляда</a:t>
            </a: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Он, точно с </a:t>
            </a:r>
            <a:r>
              <a:rPr lang="uk-UA" sz="2400" b="1" dirty="0" err="1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старческой</a:t>
            </a:r>
            <a:endParaRPr lang="uk-UA" sz="2400" b="1" dirty="0" smtClean="0">
              <a:solidFill>
                <a:srgbClr val="FFD24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uk-UA" sz="2400" b="1" dirty="0" err="1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неспешностью</a:t>
            </a: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речей,</a:t>
            </a:r>
          </a:p>
          <a:p>
            <a:pPr marL="0" indent="0">
              <a:buNone/>
            </a:pPr>
            <a:r>
              <a:rPr lang="uk-UA" sz="2400" b="1" dirty="0" err="1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Рассказывает</a:t>
            </a: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нам, с </a:t>
            </a:r>
            <a:r>
              <a:rPr lang="uk-UA" sz="2400" b="1" dirty="0" err="1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своих</a:t>
            </a: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uk-UA" sz="2400" b="1" dirty="0" err="1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высоких</a:t>
            </a: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кресел</a:t>
            </a: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uk-UA" sz="2400" b="1" dirty="0" err="1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нравы</a:t>
            </a: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странные</a:t>
            </a: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uk-UA" sz="2400" b="1" dirty="0" err="1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глупости</a:t>
            </a: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зверей</a:t>
            </a: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И все </a:t>
            </a:r>
            <a:r>
              <a:rPr lang="uk-UA" sz="2400" b="1" dirty="0" err="1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смеются</a:t>
            </a: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вкруг</a:t>
            </a: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и сам он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                              тихо –весел.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uk-UA" sz="2400" b="1" i="1" dirty="0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Поет </a:t>
            </a:r>
            <a:r>
              <a:rPr lang="uk-UA" sz="2400" b="1" i="1" dirty="0" err="1" smtClean="0">
                <a:solidFill>
                  <a:srgbClr val="FFD243"/>
                </a:solidFill>
                <a:latin typeface="Times New Roman" pitchFamily="18" charset="0"/>
                <a:cs typeface="Times New Roman" pitchFamily="18" charset="0"/>
              </a:rPr>
              <a:t>Майков</a:t>
            </a:r>
            <a:endParaRPr lang="ru-RU" sz="24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C0A7-7AD3-465F-A87B-32CA0D85E41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 eaLnBrk="0" hangingPunct="0">
              <a:defRPr/>
            </a:pPr>
            <a:r>
              <a:rPr lang="uk-UA" sz="3600" b="1" kern="0" cap="all" dirty="0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Заочна подорож</a:t>
            </a:r>
            <a:endParaRPr lang="ru-RU" sz="3600" b="1" kern="0" cap="all" dirty="0">
              <a:solidFill>
                <a:srgbClr val="FFD24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C:\Documents and Settings\Сергей\Рабочий стол\Фон\krylovpam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1280584"/>
            <a:ext cx="3960440" cy="54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15837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58188" y="214313"/>
            <a:ext cx="328612" cy="363537"/>
          </a:xfrm>
        </p:spPr>
        <p:txBody>
          <a:bodyPr/>
          <a:lstStyle/>
          <a:p>
            <a:pPr>
              <a:defRPr/>
            </a:pPr>
            <a:fld id="{866FAA76-BADC-45BD-8735-3F2AB169B2A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256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pSp>
        <p:nvGrpSpPr>
          <p:cNvPr id="25603" name="Group 1"/>
          <p:cNvGrpSpPr>
            <a:grpSpLocks noChangeAspect="1"/>
          </p:cNvGrpSpPr>
          <p:nvPr/>
        </p:nvGrpSpPr>
        <p:grpSpPr bwMode="auto">
          <a:xfrm>
            <a:off x="428625" y="1643063"/>
            <a:ext cx="8516938" cy="4714875"/>
            <a:chOff x="1858" y="936"/>
            <a:chExt cx="7905" cy="4320"/>
          </a:xfrm>
        </p:grpSpPr>
        <p:sp>
          <p:nvSpPr>
            <p:cNvPr id="25605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858" y="936"/>
              <a:ext cx="7905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4400" y="2023"/>
              <a:ext cx="2116" cy="114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4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Байки </a:t>
              </a:r>
              <a:r>
                <a:rPr lang="uk-UA" sz="4000" b="1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Крилова</a:t>
              </a:r>
              <a:endParaRPr lang="uk-UA" sz="4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1921" y="936"/>
              <a:ext cx="2683" cy="6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sz="16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uk-UA" sz="1600" b="1" dirty="0" smtClean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азва </a:t>
              </a:r>
              <a:r>
                <a:rPr lang="uk-UA" sz="16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творів складається з двох слів</a:t>
              </a:r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6798" y="936"/>
              <a:ext cx="2683" cy="111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lang="uk-UA" b="1" dirty="0" smtClean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назви байки можна передбачити діалог, що відбувається між персонажами</a:t>
              </a:r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6798" y="4002"/>
              <a:ext cx="2965" cy="9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uk-UA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uk-UA" b="1" dirty="0" smtClean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ораль  знаходиться </a:t>
              </a:r>
              <a:r>
                <a:rPr lang="uk-UA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 кінці </a:t>
              </a:r>
              <a:r>
                <a:rPr lang="uk-UA" b="1" dirty="0" smtClean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байки або на початку</a:t>
              </a:r>
              <a:endParaRPr lang="uk-UA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4258" y="4002"/>
              <a:ext cx="2399" cy="9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uk-UA" dirty="0" smtClean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ораль </a:t>
              </a:r>
              <a:r>
                <a:rPr lang="uk-UA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звучить як висновок і стосується безпосередньо людей</a:t>
              </a:r>
            </a:p>
            <a:p>
              <a:pPr eaLnBrk="0" hangingPunct="0"/>
              <a:endParaRPr lang="uk-UA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1858" y="4002"/>
              <a:ext cx="2256" cy="97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indent="450850" algn="ctr"/>
              <a:r>
                <a:rPr lang="uk-UA" sz="20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lang="uk-UA" sz="2000" b="1" dirty="0" smtClean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20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байках </a:t>
              </a:r>
              <a:r>
                <a:rPr lang="uk-UA" sz="2000" b="1" dirty="0" smtClean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Крилов </a:t>
              </a:r>
              <a:r>
                <a:rPr lang="uk-UA" sz="2000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викрив людські недоліки</a:t>
              </a:r>
              <a:endParaRPr lang="uk-UA" sz="2000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25612" name="Line 10"/>
            <p:cNvSpPr>
              <a:spLocks noChangeShapeType="1"/>
            </p:cNvSpPr>
            <p:nvPr/>
          </p:nvSpPr>
          <p:spPr bwMode="auto">
            <a:xfrm>
              <a:off x="5387" y="3166"/>
              <a:ext cx="0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9"/>
            <p:cNvSpPr>
              <a:spLocks noChangeShapeType="1"/>
            </p:cNvSpPr>
            <p:nvPr/>
          </p:nvSpPr>
          <p:spPr bwMode="auto">
            <a:xfrm>
              <a:off x="3270" y="1633"/>
              <a:ext cx="1130" cy="7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8"/>
            <p:cNvSpPr>
              <a:spLocks noChangeShapeType="1"/>
            </p:cNvSpPr>
            <p:nvPr/>
          </p:nvSpPr>
          <p:spPr bwMode="auto">
            <a:xfrm>
              <a:off x="5387" y="3166"/>
              <a:ext cx="1412" cy="8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7"/>
            <p:cNvSpPr>
              <a:spLocks noChangeShapeType="1"/>
            </p:cNvSpPr>
            <p:nvPr/>
          </p:nvSpPr>
          <p:spPr bwMode="auto">
            <a:xfrm flipH="1">
              <a:off x="3693" y="3166"/>
              <a:ext cx="1694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6"/>
            <p:cNvSpPr>
              <a:spLocks noChangeShapeType="1"/>
            </p:cNvSpPr>
            <p:nvPr/>
          </p:nvSpPr>
          <p:spPr bwMode="auto">
            <a:xfrm flipV="1">
              <a:off x="6516" y="2051"/>
              <a:ext cx="424" cy="2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5"/>
            <p:cNvSpPr>
              <a:spLocks noChangeShapeType="1"/>
            </p:cNvSpPr>
            <p:nvPr/>
          </p:nvSpPr>
          <p:spPr bwMode="auto">
            <a:xfrm flipH="1">
              <a:off x="3976" y="3026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4"/>
            <p:cNvSpPr>
              <a:spLocks noChangeShapeType="1"/>
            </p:cNvSpPr>
            <p:nvPr/>
          </p:nvSpPr>
          <p:spPr bwMode="auto">
            <a:xfrm>
              <a:off x="6517" y="3026"/>
              <a:ext cx="2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9" name="Text Box 3"/>
            <p:cNvSpPr txBox="1">
              <a:spLocks noChangeArrowheads="1"/>
            </p:cNvSpPr>
            <p:nvPr/>
          </p:nvSpPr>
          <p:spPr bwMode="auto">
            <a:xfrm>
              <a:off x="6798" y="2609"/>
              <a:ext cx="2119" cy="6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</a:t>
              </a:r>
              <a:r>
                <a:rPr lang="uk-UA" b="1" dirty="0" smtClean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айки </a:t>
              </a:r>
              <a:r>
                <a:rPr lang="uk-UA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написані </a:t>
              </a:r>
              <a:r>
                <a:rPr lang="uk-UA" b="1" dirty="0" smtClean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віршованою </a:t>
              </a:r>
              <a:r>
                <a:rPr lang="uk-UA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мовою</a:t>
              </a:r>
            </a:p>
          </p:txBody>
        </p:sp>
        <p:sp>
          <p:nvSpPr>
            <p:cNvPr id="9218" name="Text Box 2"/>
            <p:cNvSpPr txBox="1">
              <a:spLocks noChangeArrowheads="1"/>
            </p:cNvSpPr>
            <p:nvPr/>
          </p:nvSpPr>
          <p:spPr bwMode="auto">
            <a:xfrm>
              <a:off x="1991" y="2741"/>
              <a:ext cx="2106" cy="84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uk-UA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</a:t>
              </a:r>
              <a:r>
                <a:rPr lang="uk-UA" b="1" dirty="0" smtClean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айка </a:t>
              </a:r>
              <a:r>
                <a:rPr lang="uk-UA" b="1" dirty="0">
                  <a:solidFill>
                    <a:srgbClr val="FFD2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поділена на дві частини: оповідну і мораль</a:t>
              </a:r>
            </a:p>
            <a:p>
              <a:pPr eaLnBrk="0" hangingPunct="0"/>
              <a:endParaRPr lang="uk-UA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277813"/>
            <a:ext cx="6143625" cy="936625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i="1" dirty="0" smtClean="0">
                <a:solidFill>
                  <a:srgbClr val="FFC000"/>
                </a:solidFill>
              </a:rPr>
              <a:t>Інтерактивна вправа </a:t>
            </a:r>
            <a:r>
              <a:rPr lang="uk-UA" sz="3600" b="1" i="1" dirty="0" err="1" smtClean="0">
                <a:solidFill>
                  <a:srgbClr val="FFC000"/>
                </a:solidFill>
              </a:rPr>
              <a:t>“Гронування”</a:t>
            </a:r>
            <a:endParaRPr lang="ru-RU" sz="3600" b="1" i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chemeClr val="bg2"/>
          </a:outerShdw>
        </a:effec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chemeClr val="bg2"/>
          </a:outerShdw>
        </a:effec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1807</TotalTime>
  <Words>993</Words>
  <Application>Microsoft Office PowerPoint</Application>
  <PresentationFormat>Экран (4:3)</PresentationFormat>
  <Paragraphs>294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Круги</vt:lpstr>
      <vt:lpstr> Урок-дослідження Байки </vt:lpstr>
      <vt:lpstr>Інтерактивна вправа “Мікрофон”</vt:lpstr>
      <vt:lpstr> Дидактична гра «Скринька-джерело»  </vt:lpstr>
      <vt:lpstr> БАЙКА ( від давньоруського слова “баяти” – говорити, розповідати) – НЕВЕЛИКИЙ, ЧАСТІШЕ ВІРШОВАНИЙ ТВІР ПОВЧАЛЬНОГО ХАРАКТЕРУ. </vt:lpstr>
      <vt:lpstr>Історичний шлях байки </vt:lpstr>
      <vt:lpstr>Іван Андрійович Крилов (1769-1844) </vt:lpstr>
      <vt:lpstr>Заочна подорож</vt:lpstr>
      <vt:lpstr>Заочна подорож</vt:lpstr>
      <vt:lpstr>Інтерактивна вправа “Гронування”</vt:lpstr>
      <vt:lpstr>Тестування</vt:lpstr>
      <vt:lpstr>Метод «СЕНКАН»  Тема (іменник) Опис (два прикметники) Дія (три слова) Ставлення (фраза – чотири слова) Перефразування сутності ( одне слово) </vt:lpstr>
      <vt:lpstr>Гра «Істинне-хибне»</vt:lpstr>
      <vt:lpstr>Гра «Істинне-хибне»</vt:lpstr>
      <vt:lpstr>Літературно- лінгвістичне дослідження (мовою оригіналу)</vt:lpstr>
      <vt:lpstr>Порівнюємо</vt:lpstr>
      <vt:lpstr> І.А. Крилов   АНАЛІЗУЄМО</vt:lpstr>
      <vt:lpstr>Презентация PowerPoint</vt:lpstr>
      <vt:lpstr>Домашнє завдання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Г.К.Андерсен</dc:title>
  <dc:creator>Home</dc:creator>
  <cp:lastModifiedBy>Наталья</cp:lastModifiedBy>
  <cp:revision>120</cp:revision>
  <dcterms:created xsi:type="dcterms:W3CDTF">2010-11-27T17:57:52Z</dcterms:created>
  <dcterms:modified xsi:type="dcterms:W3CDTF">2019-11-13T18:38:39Z</dcterms:modified>
</cp:coreProperties>
</file>