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73" r:id="rId7"/>
    <p:sldId id="267" r:id="rId8"/>
    <p:sldId id="274" r:id="rId9"/>
    <p:sldId id="268" r:id="rId10"/>
    <p:sldId id="275" r:id="rId11"/>
    <p:sldId id="269" r:id="rId12"/>
    <p:sldId id="276" r:id="rId13"/>
    <p:sldId id="270" r:id="rId14"/>
    <p:sldId id="277" r:id="rId15"/>
    <p:sldId id="271" r:id="rId16"/>
    <p:sldId id="278" r:id="rId17"/>
    <p:sldId id="264" r:id="rId18"/>
    <p:sldId id="279" r:id="rId19"/>
    <p:sldId id="280" r:id="rId20"/>
    <p:sldId id="282" r:id="rId21"/>
    <p:sldId id="283" r:id="rId22"/>
    <p:sldId id="262" r:id="rId23"/>
    <p:sldId id="285" r:id="rId24"/>
    <p:sldId id="28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15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2BE34F09-7274-447A-A301-DCE11F417EEE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C6A-FCCF-4A17-A483-B9E5AE9988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split orient="vert"/>
      </p:transition>
    </mc:Choice>
    <mc:Fallback xmlns="">
      <p:transition advTm="1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34F09-7274-447A-A301-DCE11F417EEE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C6A-FCCF-4A17-A483-B9E5AE9988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split orient="vert"/>
      </p:transition>
    </mc:Choice>
    <mc:Fallback xmlns="">
      <p:transition advTm="1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34F09-7274-447A-A301-DCE11F417EEE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C6A-FCCF-4A17-A483-B9E5AE9988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split orient="vert"/>
      </p:transition>
    </mc:Choice>
    <mc:Fallback xmlns="">
      <p:transition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34F09-7274-447A-A301-DCE11F417EEE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C6A-FCCF-4A17-A483-B9E5AE99886C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split orient="vert"/>
      </p:transition>
    </mc:Choice>
    <mc:Fallback xmlns="">
      <p:transition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34F09-7274-447A-A301-DCE11F417EEE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C6A-FCCF-4A17-A483-B9E5AE99886C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split orient="vert"/>
      </p:transition>
    </mc:Choice>
    <mc:Fallback xmlns="">
      <p:transition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34F09-7274-447A-A301-DCE11F417EEE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C6A-FCCF-4A17-A483-B9E5AE99886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split orient="vert"/>
      </p:transition>
    </mc:Choice>
    <mc:Fallback xmlns="">
      <p:transition advTm="1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34F09-7274-447A-A301-DCE11F417EEE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C6A-FCCF-4A17-A483-B9E5AE9988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split orient="vert"/>
      </p:transition>
    </mc:Choice>
    <mc:Fallback xmlns="">
      <p:transition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34F09-7274-447A-A301-DCE11F417EEE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C6A-FCCF-4A17-A483-B9E5AE99886C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split orient="vert"/>
      </p:transition>
    </mc:Choice>
    <mc:Fallback xmlns="">
      <p:transition advTm="1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34F09-7274-447A-A301-DCE11F417EEE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C6A-FCCF-4A17-A483-B9E5AE9988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split orient="vert"/>
      </p:transition>
    </mc:Choice>
    <mc:Fallback xmlns="">
      <p:transition advTm="1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34F09-7274-447A-A301-DCE11F417EEE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C6A-FCCF-4A17-A483-B9E5AE99886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split orient="vert"/>
      </p:transition>
    </mc:Choice>
    <mc:Fallback xmlns="">
      <p:transition advTm="1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34F09-7274-447A-A301-DCE11F417EEE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4C6A-FCCF-4A17-A483-B9E5AE9988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split orient="vert"/>
      </p:transition>
    </mc:Choice>
    <mc:Fallback xmlns="">
      <p:transition advTm="1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2BE34F09-7274-447A-A301-DCE11F417EEE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E2DC4C6A-FCCF-4A17-A483-B9E5AE99886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 advTm="1000">
        <p:split orient="vert"/>
      </p:transition>
    </mc:Choice>
    <mc:Fallback xmlns="">
      <p:transition advTm="1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media" Target="../media/media3.wav"/><Relationship Id="rId7" Type="http://schemas.openxmlformats.org/officeDocument/2006/relationships/image" Target="../media/image18.jpe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7.jpe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1.jpeg"/><Relationship Id="rId4" Type="http://schemas.openxmlformats.org/officeDocument/2006/relationships/audio" Target="../media/media3.wav"/><Relationship Id="rId9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187624" y="1412776"/>
            <a:ext cx="6912768" cy="1741904"/>
          </a:xfrm>
        </p:spPr>
        <p:txBody>
          <a:bodyPr>
            <a:normAutofit/>
          </a:bodyPr>
          <a:lstStyle/>
          <a:p>
            <a:r>
              <a:rPr lang="ru-RU" dirty="0"/>
              <a:t>А. С. </a:t>
            </a:r>
            <a:r>
              <a:rPr lang="ru-RU" dirty="0" smtClean="0"/>
              <a:t>Пушкин </a:t>
            </a:r>
            <a:r>
              <a:rPr lang="ru-RU" dirty="0"/>
              <a:t>«Зима!.. Крестьянин, </a:t>
            </a:r>
            <a:r>
              <a:rPr lang="ru-RU" dirty="0" smtClean="0"/>
              <a:t>торжествуя…»</a:t>
            </a:r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01622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Автор </a:t>
            </a:r>
            <a:r>
              <a:rPr lang="ru-RU" dirty="0" smtClean="0">
                <a:solidFill>
                  <a:schemeClr val="tx1"/>
                </a:solidFill>
              </a:rPr>
              <a:t>проекта: </a:t>
            </a:r>
            <a:r>
              <a:rPr lang="ru-RU" dirty="0" err="1">
                <a:solidFill>
                  <a:schemeClr val="tx1"/>
                </a:solidFill>
              </a:rPr>
              <a:t>Решетняк</a:t>
            </a:r>
            <a:r>
              <a:rPr lang="ru-RU" dirty="0">
                <a:solidFill>
                  <a:schemeClr val="tx1"/>
                </a:solidFill>
              </a:rPr>
              <a:t> Светлана Валерьевна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учитель </a:t>
            </a:r>
            <a:r>
              <a:rPr lang="ru-RU" dirty="0" smtClean="0">
                <a:solidFill>
                  <a:schemeClr val="tx1"/>
                </a:solidFill>
              </a:rPr>
              <a:t>начальных классов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ru-RU" dirty="0" err="1" smtClean="0">
                <a:solidFill>
                  <a:schemeClr val="tx1"/>
                </a:solidFill>
              </a:rPr>
              <a:t>Молочанского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У</a:t>
            </a:r>
            <a:r>
              <a:rPr lang="ru-RU" dirty="0" smtClean="0">
                <a:solidFill>
                  <a:schemeClr val="tx1"/>
                </a:solidFill>
              </a:rPr>
              <a:t>ВК «ООШ </a:t>
            </a:r>
            <a:r>
              <a:rPr lang="uk-UA" dirty="0" smtClean="0">
                <a:solidFill>
                  <a:schemeClr val="tx1"/>
                </a:solidFill>
              </a:rPr>
              <a:t>І-ІІІ </a:t>
            </a:r>
            <a:r>
              <a:rPr lang="ru-RU" dirty="0" smtClean="0">
                <a:solidFill>
                  <a:schemeClr val="tx1"/>
                </a:solidFill>
              </a:rPr>
              <a:t>ст</a:t>
            </a:r>
            <a:r>
              <a:rPr lang="ru-RU" dirty="0" smtClean="0">
                <a:solidFill>
                  <a:schemeClr val="tx1"/>
                </a:solidFill>
              </a:rPr>
              <a:t>.-гимназия</a:t>
            </a:r>
            <a:r>
              <a:rPr lang="ru-RU" dirty="0" smtClean="0">
                <a:solidFill>
                  <a:schemeClr val="tx1"/>
                </a:solidFill>
              </a:rPr>
              <a:t>»</a:t>
            </a: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4" name="c799551057d9d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7663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0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Картинки по запросу картинки пушкин зима кибитка на колёс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04864"/>
            <a:ext cx="4752528" cy="35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988368"/>
            <a:ext cx="6400800" cy="1216496"/>
          </a:xfrm>
        </p:spPr>
        <p:txBody>
          <a:bodyPr>
            <a:normAutofit/>
          </a:bodyPr>
          <a:lstStyle/>
          <a:p>
            <a:r>
              <a:rPr lang="ru-RU" sz="1600" dirty="0"/>
              <a:t>Бразды пушистые взрывая,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Летит </a:t>
            </a:r>
            <a:r>
              <a:rPr lang="ru-RU" sz="1600" dirty="0"/>
              <a:t>кибитка удалая</a:t>
            </a:r>
            <a:r>
              <a:rPr lang="ru-RU" sz="1600" dirty="0" smtClean="0"/>
              <a:t>;</a:t>
            </a:r>
            <a:br>
              <a:rPr lang="ru-RU" sz="1600" dirty="0" smtClean="0"/>
            </a:b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39504" y="3356992"/>
            <a:ext cx="2535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Бразды – борозды, следы от полозьев на снегу.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10960" y="4653136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Кибитка – крытый экипаж, повозка.</a:t>
            </a:r>
          </a:p>
        </p:txBody>
      </p:sp>
    </p:spTree>
    <p:extLst>
      <p:ext uri="{BB962C8B-B14F-4D97-AF65-F5344CB8AC3E}">
        <p14:creationId xmlns:p14="http://schemas.microsoft.com/office/powerpoint/2010/main" val="70072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000">
        <p:dissolve/>
      </p:transition>
    </mc:Choice>
    <mc:Fallback xmlns="">
      <p:transition spd="slow" advTm="9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41682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034431"/>
      </p:ext>
    </p:extLst>
  </p:cSld>
  <p:clrMapOvr>
    <a:masterClrMapping/>
  </p:clrMapOvr>
  <p:transition spd="slow" advTm="20000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364" y="1196752"/>
            <a:ext cx="6400800" cy="685800"/>
          </a:xfrm>
        </p:spPr>
        <p:txBody>
          <a:bodyPr>
            <a:normAutofit/>
          </a:bodyPr>
          <a:lstStyle/>
          <a:p>
            <a:r>
              <a:rPr lang="ru-RU" sz="1800" dirty="0"/>
              <a:t> Ямщик сидит на облучке </a:t>
            </a:r>
            <a:br>
              <a:rPr lang="ru-RU" sz="1800" dirty="0"/>
            </a:br>
            <a:r>
              <a:rPr lang="ru-RU" sz="1800" dirty="0"/>
              <a:t>В тулупе, в красном кушаке. </a:t>
            </a:r>
          </a:p>
        </p:txBody>
      </p:sp>
      <p:pic>
        <p:nvPicPr>
          <p:cNvPr id="4098" name="Picture 2" descr="Картинки по запросу картинки  ямщи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8" b="14715"/>
          <a:stretch/>
        </p:blipFill>
        <p:spPr bwMode="auto">
          <a:xfrm>
            <a:off x="1859539" y="1844824"/>
            <a:ext cx="5264263" cy="238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4246320"/>
            <a:ext cx="7182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Ямщик – возница, кучер на почтовых, ямских лошадях.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Облучок – толстая деревянная скрепа, идущая по краям телеги, повозки или огибающая верхнюю часть саней.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Тулуп – долгополая меховая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шуба.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Кушак – пояс, обычно широкий, матерчатый.</a:t>
            </a:r>
          </a:p>
        </p:txBody>
      </p:sp>
    </p:spTree>
    <p:extLst>
      <p:ext uri="{BB962C8B-B14F-4D97-AF65-F5344CB8AC3E}">
        <p14:creationId xmlns:p14="http://schemas.microsoft.com/office/powerpoint/2010/main" val="285055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000">
        <p:dissolve/>
      </p:transition>
    </mc:Choice>
    <mc:Fallback xmlns="">
      <p:transition spd="slow" advTm="1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80" y="1196750"/>
            <a:ext cx="7079754" cy="446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598200"/>
      </p:ext>
    </p:extLst>
  </p:cSld>
  <p:clrMapOvr>
    <a:masterClrMapping/>
  </p:clrMapOvr>
  <p:transition spd="slow" advTm="20000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/>
              <a:t>Вот бегает дворовый мальчик</a:t>
            </a:r>
            <a:r>
              <a:rPr lang="ru-RU" sz="1800" dirty="0" smtClean="0"/>
              <a:t>,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1800" dirty="0"/>
              <a:t>В салазки жучку посадив</a:t>
            </a:r>
            <a:r>
              <a:rPr lang="ru-RU" sz="1800" dirty="0" smtClean="0"/>
              <a:t>,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1800" dirty="0"/>
              <a:t>Себя в коня преобразив;</a:t>
            </a:r>
          </a:p>
        </p:txBody>
      </p:sp>
      <p:pic>
        <p:nvPicPr>
          <p:cNvPr id="5122" name="Picture 2" descr="Картинки по запросу картинки пушкин зима ямщи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5" r="43866"/>
          <a:stretch/>
        </p:blipFill>
        <p:spPr bwMode="auto">
          <a:xfrm>
            <a:off x="1259632" y="2348880"/>
            <a:ext cx="3502104" cy="326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20072" y="3645024"/>
            <a:ext cx="3024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Салазки – маленькие деревянные ручные санки.</a:t>
            </a:r>
          </a:p>
        </p:txBody>
      </p:sp>
    </p:spTree>
    <p:extLst>
      <p:ext uri="{BB962C8B-B14F-4D97-AF65-F5344CB8AC3E}">
        <p14:creationId xmlns:p14="http://schemas.microsoft.com/office/powerpoint/2010/main" val="401496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12879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659195"/>
      </p:ext>
    </p:extLst>
  </p:cSld>
  <p:clrMapOvr>
    <a:masterClrMapping/>
  </p:clrMapOvr>
  <p:transition spd="slow" advTm="25000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dirty="0"/>
              <a:t>Шалун уж отморозил пальчик: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Ему </a:t>
            </a:r>
            <a:r>
              <a:rPr lang="ru-RU" sz="1600" dirty="0"/>
              <a:t>и больно и смешно</a:t>
            </a:r>
            <a:r>
              <a:rPr lang="ru-RU" sz="1600" dirty="0" smtClean="0"/>
              <a:t>,</a:t>
            </a:r>
            <a:br>
              <a:rPr lang="ru-RU" sz="1600" dirty="0" smtClean="0"/>
            </a:br>
            <a:r>
              <a:rPr lang="ru-RU" sz="1600" dirty="0" smtClean="0"/>
              <a:t> </a:t>
            </a:r>
            <a:r>
              <a:rPr lang="ru-RU" sz="1600" dirty="0"/>
              <a:t>А мать грозит ему в окно. </a:t>
            </a:r>
          </a:p>
        </p:txBody>
      </p:sp>
      <p:pic>
        <p:nvPicPr>
          <p:cNvPr id="6146" name="Picture 2" descr="Картинки по запросу картинки пушкин зима мать грозит ему в окн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t="4299" r="52660" b="33781"/>
          <a:stretch/>
        </p:blipFill>
        <p:spPr bwMode="auto">
          <a:xfrm>
            <a:off x="2846100" y="2204864"/>
            <a:ext cx="3209544" cy="353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45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000">
        <p:dissolve/>
      </p:transition>
    </mc:Choice>
    <mc:Fallback xmlns="">
      <p:transition spd="slow" advTm="9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Documents and Settings\Admin\Рабочий стол\Зима!\PB18072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160" y="1628800"/>
            <a:ext cx="2480240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Documents and Settings\Admin\Рабочий стол\Зима!\PB18072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2592288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Documents and Settings\Admin\Рабочий стол\Зима!\PB18072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17032"/>
            <a:ext cx="2592288" cy="2020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Documents and Settings\Admin\Рабочий стол\Зима!\PB180726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3" t="4061" r="12339" b="5340"/>
          <a:stretch/>
        </p:blipFill>
        <p:spPr bwMode="auto">
          <a:xfrm>
            <a:off x="3563888" y="2924944"/>
            <a:ext cx="2234504" cy="21088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Documents and Settings\Admin\Рабочий стол\Зима!\PB180727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7" t="4916" r="4487" b="13440"/>
          <a:stretch/>
        </p:blipFill>
        <p:spPr bwMode="auto">
          <a:xfrm>
            <a:off x="5798392" y="3645024"/>
            <a:ext cx="2297400" cy="20162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052736"/>
            <a:ext cx="6400800" cy="685800"/>
          </a:xfrm>
        </p:spPr>
        <p:txBody>
          <a:bodyPr/>
          <a:lstStyle/>
          <a:p>
            <a:r>
              <a:rPr lang="ru-RU" dirty="0" smtClean="0"/>
              <a:t>2.художники</a:t>
            </a:r>
            <a:endParaRPr lang="ru-RU" dirty="0"/>
          </a:p>
        </p:txBody>
      </p:sp>
      <p:pic>
        <p:nvPicPr>
          <p:cNvPr id="3" name="767c79ec8b5c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96552" y="3471934"/>
            <a:ext cx="609600" cy="609600"/>
          </a:xfrm>
          <a:prstGeom prst="rect">
            <a:avLst/>
          </a:prstGeom>
        </p:spPr>
      </p:pic>
      <p:pic>
        <p:nvPicPr>
          <p:cNvPr id="4" name="Моя запись #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4728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0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checker/>
      </p:transition>
    </mc:Choice>
    <mc:Fallback xmlns="">
      <p:transition spd="slow" advTm="1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3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Зима!\PB1807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55776" y="0"/>
            <a:ext cx="5688632" cy="805800"/>
          </a:xfrm>
        </p:spPr>
        <p:txBody>
          <a:bodyPr/>
          <a:lstStyle/>
          <a:p>
            <a:r>
              <a:rPr lang="ru-RU" dirty="0"/>
              <a:t>3. звукорежиссёры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600" y="5517232"/>
            <a:ext cx="6400800" cy="7620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Фредерик Шопен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– Зима. Вальс №7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921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00">
        <p:circle/>
      </p:transition>
    </mc:Choice>
    <mc:Fallback xmlns="">
      <p:transition spd="slow" advTm="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Зима!\PB1807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384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1000">
        <p:split orient="vert"/>
      </p:transition>
    </mc:Choice>
    <mc:Fallback xmlns="">
      <p:transition advTm="1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3356992"/>
            <a:ext cx="7992888" cy="3024336"/>
          </a:xfrm>
        </p:spPr>
        <p:txBody>
          <a:bodyPr>
            <a:normAutofit fontScale="90000"/>
          </a:bodyPr>
          <a:lstStyle/>
          <a:p>
            <a:r>
              <a:rPr lang="ru-RU" sz="1800" dirty="0">
                <a:latin typeface="Arial Narrow" panose="020B0606020202030204" pitchFamily="34" charset="0"/>
              </a:rPr>
              <a:t>Задачи: </a:t>
            </a:r>
            <a:r>
              <a:rPr lang="ru-RU" sz="1800" dirty="0" smtClean="0">
                <a:latin typeface="Arial Narrow" panose="020B0606020202030204" pitchFamily="34" charset="0"/>
              </a:rPr>
              <a:t/>
            </a:r>
            <a:br>
              <a:rPr lang="ru-RU" sz="1800" dirty="0" smtClean="0">
                <a:latin typeface="Arial Narrow" panose="020B0606020202030204" pitchFamily="34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видеть в тексте изобразительно-выразительные средства, воссоздавать по ним образ, создаваемый автором произведения, понимать его мысль, почувствовать настроение;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развивать словесное рисование, обогащать и развивать чувственный опыт учащихся, уметь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воссоздать,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изобразить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картину</a:t>
            </a:r>
            <a:r>
              <a:rPr lang="ru-RU" sz="2000" dirty="0" smtClean="0"/>
              <a:t>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115616" y="1340768"/>
            <a:ext cx="7056784" cy="172977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pPr algn="l"/>
            <a:r>
              <a:rPr lang="ru-RU" sz="7200" i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Проблема:</a:t>
            </a:r>
            <a:endParaRPr lang="ru-RU" sz="7200" i="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7200" i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создать образовательное пространство для знакомства и понимания учащимися стихотворения </a:t>
            </a:r>
          </a:p>
          <a:p>
            <a:r>
              <a:rPr lang="ru-RU" sz="7200" i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А.С. Пушкина «Зима! Крестьянин торжествуя..»</a:t>
            </a:r>
          </a:p>
          <a:p>
            <a:endParaRPr lang="ru-RU" i="0" dirty="0">
              <a:latin typeface="Arial Narrow" panose="020B0606020202030204" pitchFamily="34" charset="0"/>
            </a:endParaRPr>
          </a:p>
        </p:txBody>
      </p:sp>
      <p:pic>
        <p:nvPicPr>
          <p:cNvPr id="6" name="Рисунок 5" descr="Картинки по запросу инфографика Пушкин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0648"/>
            <a:ext cx="1080120" cy="1702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28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6000">
        <p14:reveal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Зима!\PB1807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698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000">
        <p:dissolve/>
      </p:transition>
    </mc:Choice>
    <mc:Fallback xmlns="">
      <p:transition spd="slow" advTm="9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Зима!\PB18072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7" t="4916" r="4487" b="134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3338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Результат</a:t>
            </a:r>
            <a:endParaRPr lang="ru-RU" sz="20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11560" y="1988840"/>
            <a:ext cx="7848872" cy="3048001"/>
          </a:xfrm>
        </p:spPr>
        <p:txBody>
          <a:bodyPr>
            <a:noAutofit/>
          </a:bodyPr>
          <a:lstStyle/>
          <a:p>
            <a:pPr algn="ctr"/>
            <a:r>
              <a:rPr lang="ru-RU" sz="1600" dirty="0"/>
              <a:t>Презентация познакомит учеников со стихотворением «Зима! Крестьянин </a:t>
            </a:r>
            <a:r>
              <a:rPr lang="ru-RU" sz="1600" dirty="0" smtClean="0"/>
              <a:t>торжествуя. </a:t>
            </a:r>
            <a:endParaRPr lang="en-US" sz="1600" dirty="0" smtClean="0"/>
          </a:p>
          <a:p>
            <a:pPr algn="ctr"/>
            <a:r>
              <a:rPr lang="ru-RU" sz="1600" dirty="0" smtClean="0"/>
              <a:t>Поможет </a:t>
            </a:r>
            <a:r>
              <a:rPr lang="ru-RU" sz="1600" dirty="0"/>
              <a:t>сделать урок ярким, познакомит учеников со значением устаревших слов, будет способствовать развитию интереса к творчеству Пушкина</a:t>
            </a:r>
            <a:r>
              <a:rPr lang="ru-RU" sz="1600" dirty="0" smtClean="0"/>
              <a:t>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Основу демонстрации слайдов составляют иллюстрации. </a:t>
            </a:r>
            <a:endParaRPr lang="en-US" sz="1600" dirty="0" smtClean="0"/>
          </a:p>
          <a:p>
            <a:pPr algn="ctr"/>
            <a:r>
              <a:rPr lang="ru-RU" sz="1600" dirty="0" smtClean="0"/>
              <a:t>На </a:t>
            </a:r>
            <a:r>
              <a:rPr lang="ru-RU" sz="1600" dirty="0"/>
              <a:t>экране дети увидят </a:t>
            </a:r>
            <a:r>
              <a:rPr lang="ru-RU" sz="1600" dirty="0" smtClean="0"/>
              <a:t>картины, </a:t>
            </a:r>
            <a:r>
              <a:rPr lang="ru-RU" sz="1600" dirty="0"/>
              <a:t>которые помогут в восприятии духа стихотворения. </a:t>
            </a:r>
            <a:r>
              <a:rPr lang="ru-RU" sz="1600" dirty="0" smtClean="0"/>
              <a:t>Некоторые </a:t>
            </a:r>
            <a:r>
              <a:rPr lang="ru-RU" sz="1600" dirty="0"/>
              <a:t>изображения представлены в сопровождении стихотворных строк, что помогает легко запомнить литературное произведение. </a:t>
            </a:r>
            <a:endParaRPr lang="en-US" sz="1600" dirty="0" smtClean="0"/>
          </a:p>
          <a:p>
            <a:pPr algn="ctr"/>
            <a:r>
              <a:rPr lang="ru-RU" sz="1600" dirty="0" smtClean="0"/>
              <a:t>Некоторые </a:t>
            </a:r>
            <a:r>
              <a:rPr lang="ru-RU" sz="1600" dirty="0"/>
              <a:t>элементы учебной презентации представлены в оформлении анимации, такой прием привлечет учеников к важному содержанию урока.</a:t>
            </a:r>
          </a:p>
        </p:txBody>
      </p:sp>
    </p:spTree>
    <p:extLst>
      <p:ext uri="{BB962C8B-B14F-4D97-AF65-F5344CB8AC3E}">
        <p14:creationId xmlns:p14="http://schemas.microsoft.com/office/powerpoint/2010/main" val="3296630004"/>
      </p:ext>
    </p:extLst>
  </p:cSld>
  <p:clrMapOvr>
    <a:masterClrMapping/>
  </p:clrMapOvr>
  <p:transition spd="slow" advTm="1000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511552"/>
            <a:ext cx="7344816" cy="240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74320" algn="ctr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</a:pPr>
            <a:r>
              <a:rPr lang="ru-RU" sz="1600" dirty="0">
                <a:solidFill>
                  <a:prstClr val="black"/>
                </a:solidFill>
              </a:rPr>
              <a:t>На экране дети увидят картины, которые помогут в восприятии духа стихотворения. </a:t>
            </a:r>
            <a:endParaRPr lang="en-US" sz="1600" dirty="0" smtClean="0">
              <a:solidFill>
                <a:prstClr val="black"/>
              </a:solidFill>
            </a:endParaRPr>
          </a:p>
          <a:p>
            <a:pPr lvl="0" indent="-274320" algn="ctr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</a:pPr>
            <a:r>
              <a:rPr lang="ru-RU" sz="1600" dirty="0" smtClean="0">
                <a:solidFill>
                  <a:prstClr val="black"/>
                </a:solidFill>
              </a:rPr>
              <a:t>Некоторые </a:t>
            </a:r>
            <a:r>
              <a:rPr lang="ru-RU" sz="1600" dirty="0">
                <a:solidFill>
                  <a:prstClr val="black"/>
                </a:solidFill>
              </a:rPr>
              <a:t>изображения представлены в сопровождении стихотворных строк, что помогает легко запомнить литературное произведение. </a:t>
            </a:r>
            <a:endParaRPr lang="en-US" sz="1600" dirty="0">
              <a:solidFill>
                <a:prstClr val="black"/>
              </a:solidFill>
            </a:endParaRPr>
          </a:p>
          <a:p>
            <a:pPr lvl="0" indent="-274320" algn="ctr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</a:pPr>
            <a:r>
              <a:rPr lang="ru-RU" sz="1600" dirty="0">
                <a:solidFill>
                  <a:prstClr val="black"/>
                </a:solidFill>
              </a:rPr>
              <a:t>Некоторые элементы учебной презентации представлены в оформлении анимации, такой прием привлечет учеников к важному содержанию урока.</a:t>
            </a:r>
          </a:p>
        </p:txBody>
      </p:sp>
    </p:spTree>
    <p:extLst>
      <p:ext uri="{BB962C8B-B14F-4D97-AF65-F5344CB8AC3E}">
        <p14:creationId xmlns:p14="http://schemas.microsoft.com/office/powerpoint/2010/main" val="177356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split orient="vert"/>
      </p:transition>
    </mc:Choice>
    <mc:Fallback xmlns="">
      <p:transition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слова о великом пушкине картин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t="11499" r="6836" b="15061"/>
          <a:stretch/>
        </p:blipFill>
        <p:spPr bwMode="auto">
          <a:xfrm>
            <a:off x="1259632" y="1340768"/>
            <a:ext cx="6455664" cy="419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60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split orient="vert"/>
      </p:transition>
    </mc:Choice>
    <mc:Fallback xmlns="">
      <p:transition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475656" y="1556792"/>
            <a:ext cx="6400800" cy="2389976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Предмет: литературное чтение</a:t>
            </a:r>
            <a:br>
              <a:rPr lang="ru-RU" sz="2000" dirty="0" smtClean="0"/>
            </a:br>
            <a:r>
              <a:rPr lang="ru-RU" sz="2000" dirty="0" smtClean="0"/>
              <a:t>автор учебника: О.В. </a:t>
            </a:r>
            <a:r>
              <a:rPr lang="ru-RU" sz="2000" dirty="0" err="1" smtClean="0"/>
              <a:t>Джеджелей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Тип </a:t>
            </a:r>
            <a:r>
              <a:rPr lang="ru-RU" sz="2000" dirty="0"/>
              <a:t>проекта:        творческий </a:t>
            </a:r>
            <a:br>
              <a:rPr lang="ru-RU" sz="2000" dirty="0"/>
            </a:br>
            <a:r>
              <a:rPr lang="ru-RU" sz="2000" dirty="0"/>
              <a:t>Вид проекта:   </a:t>
            </a:r>
            <a:r>
              <a:rPr lang="ru-RU" sz="2000" dirty="0" smtClean="0"/>
              <a:t>групповой</a:t>
            </a:r>
            <a:br>
              <a:rPr lang="ru-RU" sz="2000" dirty="0" smtClean="0"/>
            </a:br>
            <a:r>
              <a:rPr lang="ru-RU" sz="2000" dirty="0" smtClean="0"/>
              <a:t>Участники  </a:t>
            </a:r>
            <a:r>
              <a:rPr lang="ru-RU" sz="2000" dirty="0"/>
              <a:t>проекта:  ученики 4класса </a:t>
            </a:r>
            <a:br>
              <a:rPr lang="ru-RU" sz="2000" dirty="0"/>
            </a:br>
            <a:r>
              <a:rPr lang="ru-RU" sz="2000" dirty="0"/>
              <a:t>Продолжительность проекта:  краткосрочный 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subTitle" idx="1"/>
          </p:nvPr>
        </p:nvSpPr>
        <p:spPr>
          <a:xfrm>
            <a:off x="1331640" y="3789040"/>
            <a:ext cx="6400800" cy="158417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Срок реализации проекта</a:t>
            </a:r>
            <a:r>
              <a:rPr lang="ru-RU" dirty="0" smtClean="0">
                <a:solidFill>
                  <a:schemeClr val="tx1"/>
                </a:solidFill>
              </a:rPr>
              <a:t>: 1 </a:t>
            </a:r>
            <a:r>
              <a:rPr lang="ru-RU" dirty="0">
                <a:solidFill>
                  <a:schemeClr val="tx1"/>
                </a:solidFill>
              </a:rPr>
              <a:t>неделя </a:t>
            </a:r>
          </a:p>
          <a:p>
            <a:r>
              <a:rPr lang="ru-RU" dirty="0">
                <a:solidFill>
                  <a:schemeClr val="tx1"/>
                </a:solidFill>
              </a:rPr>
              <a:t>Период выполнения: </a:t>
            </a:r>
            <a:r>
              <a:rPr lang="en-US" dirty="0" smtClean="0">
                <a:solidFill>
                  <a:schemeClr val="tx1"/>
                </a:solidFill>
              </a:rPr>
              <a:t>21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</a:t>
            </a:r>
            <a:r>
              <a:rPr lang="en-US" dirty="0" smtClean="0">
                <a:solidFill>
                  <a:schemeClr val="tx1"/>
                </a:solidFill>
              </a:rPr>
              <a:t>25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ноября 2016 г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087772"/>
      </p:ext>
    </p:extLst>
  </p:cSld>
  <p:clrMapOvr>
    <a:masterClrMapping/>
  </p:clrMapOvr>
  <p:transition spd="slow" advTm="8000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71600" y="980728"/>
            <a:ext cx="7128792" cy="2389976"/>
          </a:xfrm>
        </p:spPr>
        <p:txBody>
          <a:bodyPr>
            <a:normAutofit/>
          </a:bodyPr>
          <a:lstStyle/>
          <a:p>
            <a:r>
              <a:rPr lang="ru-RU" sz="2000" i="1" dirty="0" smtClean="0"/>
              <a:t>Основные формы и методы реализации проекта: </a:t>
            </a:r>
            <a:br>
              <a:rPr lang="ru-RU" sz="2000" i="1" dirty="0" smtClean="0"/>
            </a:br>
            <a:r>
              <a:rPr lang="ru-RU" sz="2000" dirty="0" smtClean="0"/>
              <a:t>1.Продуктивная деятельность детей. </a:t>
            </a:r>
            <a:br>
              <a:rPr lang="ru-RU" sz="2000" dirty="0" smtClean="0"/>
            </a:br>
            <a:r>
              <a:rPr lang="ru-RU" sz="2000" dirty="0" smtClean="0"/>
              <a:t>2.Чтение художественной литературы.</a:t>
            </a:r>
            <a:br>
              <a:rPr lang="ru-RU" sz="2000" dirty="0" smtClean="0"/>
            </a:br>
            <a:r>
              <a:rPr lang="ru-RU" sz="2000" dirty="0" smtClean="0"/>
              <a:t>3. Просмотр видеоматериалов.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03648" y="3717032"/>
            <a:ext cx="6400800" cy="187220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"/>
                <a:ea typeface="Calibri"/>
                <a:cs typeface="Times New Roman"/>
              </a:rPr>
              <a:t>Продукт проектной деятельности:</a:t>
            </a:r>
          </a:p>
          <a:p>
            <a:r>
              <a:rPr lang="ru-RU" dirty="0">
                <a:solidFill>
                  <a:schemeClr val="tx1"/>
                </a:solidFill>
                <a:latin typeface="Arial"/>
                <a:ea typeface="Calibri"/>
                <a:cs typeface="Times New Roman"/>
              </a:rPr>
              <a:t>1. Конкурс иллюстраций.</a:t>
            </a:r>
            <a:endParaRPr lang="ru-RU" dirty="0"/>
          </a:p>
          <a:p>
            <a:r>
              <a:rPr lang="ru-RU" dirty="0" smtClean="0">
                <a:solidFill>
                  <a:schemeClr val="tx1"/>
                </a:solidFill>
                <a:latin typeface="Arial"/>
                <a:ea typeface="Calibri"/>
                <a:cs typeface="Times New Roman"/>
              </a:rPr>
              <a:t> 2</a:t>
            </a:r>
            <a:r>
              <a:rPr lang="ru-RU" dirty="0">
                <a:solidFill>
                  <a:schemeClr val="tx1"/>
                </a:solidFill>
                <a:latin typeface="Arial"/>
                <a:ea typeface="Calibri"/>
                <a:cs typeface="Times New Roman"/>
              </a:rPr>
              <a:t>. Конкурс чтецов.</a:t>
            </a:r>
          </a:p>
          <a:p>
            <a:r>
              <a:rPr lang="ru-RU" dirty="0" smtClean="0">
                <a:solidFill>
                  <a:schemeClr val="tx1"/>
                </a:solidFill>
                <a:latin typeface="Arial"/>
                <a:ea typeface="Calibri"/>
                <a:cs typeface="Times New Roman"/>
              </a:rPr>
              <a:t>3. </a:t>
            </a:r>
            <a:r>
              <a:rPr lang="ru-RU" dirty="0" err="1" smtClean="0">
                <a:solidFill>
                  <a:schemeClr val="tx1"/>
                </a:solidFill>
                <a:latin typeface="Arial"/>
                <a:ea typeface="Calibri"/>
                <a:cs typeface="Times New Roman"/>
              </a:rPr>
              <a:t>Видеопрезентация</a:t>
            </a:r>
            <a:endParaRPr lang="ru-RU" dirty="0">
              <a:solidFill>
                <a:schemeClr val="tx1"/>
              </a:solidFill>
              <a:latin typeface="Arial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2011630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Маршрут проекта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547664" y="2276872"/>
            <a:ext cx="2088232" cy="1512168"/>
          </a:xfrm>
        </p:spPr>
        <p:txBody>
          <a:bodyPr>
            <a:normAutofit fontScale="70000" lnSpcReduction="20000"/>
          </a:bodyPr>
          <a:lstStyle/>
          <a:p>
            <a:r>
              <a:rPr lang="ru-RU" sz="2100" dirty="0" smtClean="0">
                <a:latin typeface="+mj-lt"/>
              </a:rPr>
              <a:t>1группа</a:t>
            </a:r>
          </a:p>
          <a:p>
            <a:r>
              <a:rPr lang="ru-RU" sz="2400" i="1" u="sng" dirty="0"/>
              <a:t>Литераторы</a:t>
            </a:r>
          </a:p>
          <a:p>
            <a:r>
              <a:rPr lang="ru-RU" sz="2400" dirty="0"/>
              <a:t>Анализ стихотворения</a:t>
            </a:r>
          </a:p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5148064" y="2060848"/>
            <a:ext cx="2520280" cy="1944216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+mj-lt"/>
              </a:rPr>
              <a:t>3 </a:t>
            </a:r>
            <a:r>
              <a:rPr lang="ru-RU" sz="1600" dirty="0" smtClean="0">
                <a:latin typeface="+mj-lt"/>
              </a:rPr>
              <a:t>группа </a:t>
            </a:r>
          </a:p>
          <a:p>
            <a:pPr>
              <a:lnSpc>
                <a:spcPct val="110000"/>
              </a:lnSpc>
            </a:pPr>
            <a:r>
              <a:rPr lang="ru-RU" sz="1600" i="1" u="sng" dirty="0"/>
              <a:t>Звукорежиссёры.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Подбор музыкального оформления.</a:t>
            </a:r>
          </a:p>
          <a:p>
            <a:endParaRPr lang="ru-RU" sz="1600" dirty="0"/>
          </a:p>
        </p:txBody>
      </p:sp>
      <p:sp>
        <p:nvSpPr>
          <p:cNvPr id="10" name="Объект 9"/>
          <p:cNvSpPr>
            <a:spLocks noGrp="1"/>
          </p:cNvSpPr>
          <p:nvPr>
            <p:ph sz="quarter" idx="13"/>
          </p:nvPr>
        </p:nvSpPr>
        <p:spPr>
          <a:xfrm>
            <a:off x="971600" y="3789040"/>
            <a:ext cx="2160240" cy="1800200"/>
          </a:xfrm>
        </p:spPr>
        <p:txBody>
          <a:bodyPr>
            <a:noAutofit/>
          </a:bodyPr>
          <a:lstStyle/>
          <a:p>
            <a:pPr indent="0" algn="ctr">
              <a:buNone/>
            </a:pPr>
            <a:r>
              <a:rPr lang="ru-RU" sz="1600" b="1" dirty="0" smtClean="0"/>
              <a:t>2группа</a:t>
            </a:r>
          </a:p>
          <a:p>
            <a:pPr indent="0" algn="ctr">
              <a:lnSpc>
                <a:spcPct val="100000"/>
              </a:lnSpc>
              <a:buNone/>
            </a:pPr>
            <a:r>
              <a:rPr lang="ru-RU" sz="1600" b="1" i="1" u="sng" dirty="0" smtClean="0"/>
              <a:t>Художники</a:t>
            </a:r>
            <a:endParaRPr lang="ru-RU" sz="1600" b="1" i="1" u="sng" dirty="0"/>
          </a:p>
          <a:p>
            <a:pPr indent="0" algn="ctr">
              <a:lnSpc>
                <a:spcPct val="100000"/>
              </a:lnSpc>
              <a:buNone/>
            </a:pPr>
            <a:r>
              <a:rPr lang="ru-RU" sz="1600" b="1" dirty="0"/>
              <a:t>Подготовка иллюстрационных материалов по теме проекта</a:t>
            </a:r>
          </a:p>
        </p:txBody>
      </p:sp>
      <p:sp>
        <p:nvSpPr>
          <p:cNvPr id="11" name="Объект 10"/>
          <p:cNvSpPr>
            <a:spLocks noGrp="1"/>
          </p:cNvSpPr>
          <p:nvPr>
            <p:ph sz="quarter" idx="14"/>
          </p:nvPr>
        </p:nvSpPr>
        <p:spPr>
          <a:xfrm>
            <a:off x="5004048" y="4149080"/>
            <a:ext cx="2808312" cy="1512168"/>
          </a:xfrm>
        </p:spPr>
        <p:txBody>
          <a:bodyPr>
            <a:normAutofit/>
          </a:bodyPr>
          <a:lstStyle/>
          <a:p>
            <a:pPr indent="0" algn="ctr">
              <a:lnSpc>
                <a:spcPct val="110000"/>
              </a:lnSpc>
              <a:buNone/>
            </a:pPr>
            <a:r>
              <a:rPr lang="ru-RU" sz="1600" b="1" dirty="0"/>
              <a:t>4 </a:t>
            </a:r>
            <a:r>
              <a:rPr lang="ru-RU" sz="1600" b="1" dirty="0" smtClean="0"/>
              <a:t>группа </a:t>
            </a:r>
          </a:p>
          <a:p>
            <a:pPr indent="0" algn="ctr">
              <a:lnSpc>
                <a:spcPct val="110000"/>
              </a:lnSpc>
              <a:buNone/>
            </a:pPr>
            <a:r>
              <a:rPr lang="ru-RU" sz="1600" b="1" i="1" u="sng" dirty="0"/>
              <a:t>Монтажёры</a:t>
            </a:r>
          </a:p>
          <a:p>
            <a:pPr indent="0" algn="ctr">
              <a:lnSpc>
                <a:spcPct val="110000"/>
              </a:lnSpc>
              <a:buNone/>
            </a:pPr>
            <a:r>
              <a:rPr lang="ru-RU" sz="1600" b="1" dirty="0"/>
              <a:t>Оформление и монтаж презентации.</a:t>
            </a:r>
          </a:p>
          <a:p>
            <a:pPr indent="0" algn="ctr">
              <a:buNone/>
            </a:pPr>
            <a:endParaRPr lang="ru-RU" sz="1600" b="1" dirty="0" smtClean="0">
              <a:latin typeface="+mj-lt"/>
            </a:endParaRPr>
          </a:p>
        </p:txBody>
      </p:sp>
      <p:sp>
        <p:nvSpPr>
          <p:cNvPr id="16" name="Выноска с четырьмя стрелками 15"/>
          <p:cNvSpPr/>
          <p:nvPr/>
        </p:nvSpPr>
        <p:spPr>
          <a:xfrm>
            <a:off x="2339752" y="2708920"/>
            <a:ext cx="3960440" cy="2225392"/>
          </a:xfrm>
          <a:prstGeom prst="quadArrow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</a:pPr>
            <a:r>
              <a:rPr lang="ru-RU" sz="1400" b="1" u="sng" dirty="0" smtClean="0">
                <a:solidFill>
                  <a:schemeClr val="tx1"/>
                </a:solidFill>
              </a:rPr>
              <a:t>5 группа</a:t>
            </a:r>
            <a:endParaRPr lang="ru-RU" sz="1600" b="1" dirty="0" smtClean="0">
              <a:solidFill>
                <a:schemeClr val="tx1"/>
              </a:solidFill>
            </a:endParaRPr>
          </a:p>
          <a:p>
            <a:pPr indent="0" algn="ctr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Озвучивание-дубляж</a:t>
            </a:r>
            <a:r>
              <a:rPr lang="ru-RU" sz="1600" b="1" i="1" dirty="0">
                <a:solidFill>
                  <a:schemeClr val="tx1"/>
                </a:solidFill>
              </a:rPr>
              <a:t>.</a:t>
            </a:r>
          </a:p>
          <a:p>
            <a:pPr indent="0" algn="ctr">
              <a:buNone/>
            </a:pPr>
            <a:r>
              <a:rPr lang="ru-RU" sz="1600" b="1" dirty="0">
                <a:solidFill>
                  <a:schemeClr val="tx1"/>
                </a:solidFill>
              </a:rPr>
              <a:t>Выразительное чтение стихотворения</a:t>
            </a:r>
          </a:p>
          <a:p>
            <a:pPr algn="ctr"/>
            <a:endParaRPr lang="ru-RU" sz="1400" b="1" u="sng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4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000">
        <p:circle/>
      </p:transition>
    </mc:Choice>
    <mc:Fallback xmlns="">
      <p:transition spd="slow" advTm="1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2" t="22977" r="19569" b="3101"/>
          <a:stretch/>
        </p:blipFill>
        <p:spPr bwMode="auto">
          <a:xfrm>
            <a:off x="837872" y="2175646"/>
            <a:ext cx="4306824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5606" y="1489846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sz="1600" dirty="0"/>
              <a:t>Зима!.. Крестьянин, </a:t>
            </a:r>
            <a:r>
              <a:rPr lang="ru-RU" sz="1600" dirty="0" smtClean="0"/>
              <a:t>торжествуя</a:t>
            </a:r>
            <a:r>
              <a:rPr lang="ru-RU" sz="1600" dirty="0"/>
              <a:t>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На </a:t>
            </a:r>
            <a:r>
              <a:rPr lang="ru-RU" sz="1600" dirty="0"/>
              <a:t>дровнях обновляет путь</a:t>
            </a:r>
            <a:r>
              <a:rPr lang="ru-RU" sz="1600" dirty="0" smtClean="0"/>
              <a:t>;</a:t>
            </a:r>
            <a:br>
              <a:rPr lang="ru-RU" sz="1600" dirty="0" smtClean="0"/>
            </a:b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08104" y="3485441"/>
            <a:ext cx="24837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Дровни – крестьянские открытые сани для перевозки дров, грузов.   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Бразды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борозды, следы от полозьев на снегу.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38184" y="1021378"/>
            <a:ext cx="1740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1.Литераторы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000">
        <p:dissolve/>
      </p:transition>
    </mc:Choice>
    <mc:Fallback xmlns="">
      <p:transition spd="slow" advTm="1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152304" y="940658"/>
            <a:ext cx="48235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effectLst/>
                <a:latin typeface="Helvetica" charset="0"/>
                <a:ea typeface="Times New Roman" pitchFamily="18" charset="0"/>
                <a:cs typeface="Times New Roman" pitchFamily="18" charset="0"/>
              </a:rPr>
              <a:t>Анализ стихотворения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76" y="1340768"/>
            <a:ext cx="727280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74135"/>
      </p:ext>
    </p:extLst>
  </p:cSld>
  <p:clrMapOvr>
    <a:masterClrMapping/>
  </p:clrMapOvr>
  <p:transition spd="slow" advTm="25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53"/>
          <a:stretch/>
        </p:blipFill>
        <p:spPr bwMode="auto">
          <a:xfrm>
            <a:off x="1403648" y="2708920"/>
            <a:ext cx="6096000" cy="296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/>
              <a:t>Его лошадка, снег </a:t>
            </a:r>
            <a:r>
              <a:rPr lang="ru-RU" sz="1400" dirty="0" err="1"/>
              <a:t>почуя</a:t>
            </a:r>
            <a:r>
              <a:rPr lang="ru-RU" sz="1400" dirty="0"/>
              <a:t>,</a:t>
            </a:r>
            <a:br>
              <a:rPr lang="ru-RU" sz="1400" dirty="0"/>
            </a:br>
            <a:r>
              <a:rPr lang="ru-RU" sz="1400" dirty="0"/>
              <a:t> Плетется рысью как-нибудь;</a:t>
            </a:r>
          </a:p>
        </p:txBody>
      </p:sp>
    </p:spTree>
    <p:extLst>
      <p:ext uri="{BB962C8B-B14F-4D97-AF65-F5344CB8AC3E}">
        <p14:creationId xmlns:p14="http://schemas.microsoft.com/office/powerpoint/2010/main" val="155366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split orient="vert"/>
      </p:transition>
    </mc:Choice>
    <mc:Fallback xmlns="">
      <p:transition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41682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392236"/>
      </p:ext>
    </p:extLst>
  </p:cSld>
  <p:clrMapOvr>
    <a:masterClrMapping/>
  </p:clrMapOvr>
  <p:transition spd="slow" advTm="20000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4F4F4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734</TotalTime>
  <Words>342</Words>
  <Application>Microsoft Office PowerPoint</Application>
  <PresentationFormat>Экран (4:3)</PresentationFormat>
  <Paragraphs>61</Paragraphs>
  <Slides>24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Кутюр</vt:lpstr>
      <vt:lpstr>А. С. Пушкин «Зима!.. Крестьянин, торжествуя…»</vt:lpstr>
      <vt:lpstr>Задачи:  учить детей видеть в тексте изобразительно-выразительные средства, воссоздавать по ним образ, создаваемый автором произведения, понимать его мысль, почувствовать настроение;   развивать словесное рисование, обогащать и развивать чувственный опыт учащихся, уметь воссоздать, изобразить картину. </vt:lpstr>
      <vt:lpstr>  Предмет: литературное чтение автор учебника: О.В. Джеджелей Тип проекта:        творческий  Вид проекта:   групповой Участники  проекта:  ученики 4класса  Продолжительность проекта:  краткосрочный   </vt:lpstr>
      <vt:lpstr>Основные формы и методы реализации проекта:  1.Продуктивная деятельность детей.  2.Чтение художественной литературы. 3. Просмотр видеоматериалов. </vt:lpstr>
      <vt:lpstr>Маршрут проекта</vt:lpstr>
      <vt:lpstr>Зима!.. Крестьянин, торжествуя,  На дровнях обновляет путь;  </vt:lpstr>
      <vt:lpstr>Презентация PowerPoint</vt:lpstr>
      <vt:lpstr>Его лошадка, снег почуя,  Плетется рысью как-нибудь;</vt:lpstr>
      <vt:lpstr>Презентация PowerPoint</vt:lpstr>
      <vt:lpstr>Бразды пушистые взрывая,  Летит кибитка удалая;  </vt:lpstr>
      <vt:lpstr>Презентация PowerPoint</vt:lpstr>
      <vt:lpstr> Ямщик сидит на облучке  В тулупе, в красном кушаке. </vt:lpstr>
      <vt:lpstr>Презентация PowerPoint</vt:lpstr>
      <vt:lpstr>Вот бегает дворовый мальчик,  В салазки жучку посадив,  Себя в коня преобразив;</vt:lpstr>
      <vt:lpstr>Презентация PowerPoint</vt:lpstr>
      <vt:lpstr>Шалун уж отморозил пальчик:  Ему и больно и смешно,  А мать грозит ему в окно. </vt:lpstr>
      <vt:lpstr>2.художники</vt:lpstr>
      <vt:lpstr>3. звукорежиссёры</vt:lpstr>
      <vt:lpstr>Презентация PowerPoint</vt:lpstr>
      <vt:lpstr>Презентация PowerPoint</vt:lpstr>
      <vt:lpstr>Презентация PowerPoint</vt:lpstr>
      <vt:lpstr>Результат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40</cp:revision>
  <dcterms:created xsi:type="dcterms:W3CDTF">2016-11-18T15:22:48Z</dcterms:created>
  <dcterms:modified xsi:type="dcterms:W3CDTF">2016-12-15T18:57:09Z</dcterms:modified>
</cp:coreProperties>
</file>