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6" r:id="rId11"/>
    <p:sldId id="257" r:id="rId12"/>
    <p:sldId id="258" r:id="rId13"/>
    <p:sldId id="278" r:id="rId14"/>
    <p:sldId id="259" r:id="rId15"/>
    <p:sldId id="274" r:id="rId16"/>
    <p:sldId id="279" r:id="rId17"/>
    <p:sldId id="283" r:id="rId18"/>
    <p:sldId id="280" r:id="rId19"/>
    <p:sldId id="281" r:id="rId20"/>
    <p:sldId id="282" r:id="rId21"/>
    <p:sldId id="276" r:id="rId22"/>
    <p:sldId id="277" r:id="rId23"/>
    <p:sldId id="262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3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5603DE-BC80-45E2-AF8E-152E45F1C74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0050F5-D76B-450D-B07B-7AB496A6440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8%D0%B5%D0%BA%D1%81%D0%BF%D0%B8%D1%80,_%D0%A3%D0%B8%D0%BB%D1%8C%D1%8F%D0%BC" TargetMode="External"/><Relationship Id="rId3" Type="http://schemas.openxmlformats.org/officeDocument/2006/relationships/hyperlink" Target="https://ru.wikipedia.org/wiki/%D0%9E%D0%BA%D1%81%D0%B8%D1%82%D0%B0%D0%BD%D1%81%D0%BA%D0%B8%D0%B9_%D1%8F%D0%B7%D1%8B%D0%BA" TargetMode="External"/><Relationship Id="rId7" Type="http://schemas.openxmlformats.org/officeDocument/2006/relationships/hyperlink" Target="https://ru.wikipedia.org/wiki/%D0%A2%D0%B5%D1%80%D1%86%D0%B5%D1%82" TargetMode="External"/><Relationship Id="rId2" Type="http://schemas.openxmlformats.org/officeDocument/2006/relationships/hyperlink" Target="https://ru.wikipedia.org/wiki/%D0%98%D1%82%D0%B0%D0%BB%D1%8C%D1%8F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8%D1%84%D0%BC%D0%B0" TargetMode="External"/><Relationship Id="rId5" Type="http://schemas.openxmlformats.org/officeDocument/2006/relationships/hyperlink" Target="https://ru.wikipedia.org/wiki/%D0%9A%D0%B0%D1%82%D1%80%D0%B5%D0%BD" TargetMode="External"/><Relationship Id="rId4" Type="http://schemas.openxmlformats.org/officeDocument/2006/relationships/hyperlink" Target="https://ru.wikipedia.org/wiki/%D0%A2%D0%B2%D1%91%D1%80%D0%B4%D1%8B%D0%B5_%D1%84%D0%BE%D1%80%D0%BC%D1%8B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ksmo.ru/book/luchshie-sonety-o-lyubvi-ITD804433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0%D0%B5%D0%B0%D0%BB%D0%B8%D0%B7%D0%BC_(%D0%BB%D0%B8%D1%82%D0%B5%D1%80%D0%B0%D1%82%D1%83%D1%80%D0%B0)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1%D0%BB%D0%B5,_%D0%A4%D1%80%D0%B0%D0%BD%D1%81%D1%83%D0%B0" TargetMode="External"/><Relationship Id="rId7" Type="http://schemas.openxmlformats.org/officeDocument/2006/relationships/hyperlink" Target="https://ru.wikipedia.org/wiki/%D0%A0%D0%BE%D0%BC%D0%B5%D0%BE_%D0%B8_%D0%94%D0%B6%D1%83%D0%BB%D1%8C%D0%B5%D1%82%D1%82%D0%B0" TargetMode="External"/><Relationship Id="rId2" Type="http://schemas.openxmlformats.org/officeDocument/2006/relationships/hyperlink" Target="https://ru.wikipedia.org/wiki/%D0%9F%D0%B5%D1%82%D1%80%D0%B0%D1%80%D0%BA%D0%B0,_%D0%A4%D1%80%D0%B0%D0%BD%D1%87%D0%B5%D1%81%D0%BA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0%D0%BC%D0%BB%D0%B5%D1%82_(%D0%BF%D0%B5%D1%80%D1%81%D0%BE%D0%BD%D0%B0%D0%B6)" TargetMode="External"/><Relationship Id="rId5" Type="http://schemas.openxmlformats.org/officeDocument/2006/relationships/hyperlink" Target="https://ru.wikipedia.org/wiki/%D0%A1%D0%B5%D1%80%D0%B2%D0%B0%D0%BD%D1%82%D0%B5%D1%81,_%D0%9C%D0%B8%D0%B3%D0%B5%D0%BB%D1%8C" TargetMode="External"/><Relationship Id="rId4" Type="http://schemas.openxmlformats.org/officeDocument/2006/relationships/hyperlink" Target="https://ru.wikipedia.org/wiki/%D0%A8%D0%B5%D0%BA%D1%81%D0%BF%D0%B8%D1%80,_%D0%A3%D0%B8%D0%BB%D1%8C%D1%8F%D0%B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1%85%D0%B2%D0%B0%D0%BB%D0%B0_%D0%B3%D0%BB%D1%83%D0%BF%D0%BE%D1%81%D1%82%D0%B8" TargetMode="External"/><Relationship Id="rId3" Type="http://schemas.openxmlformats.org/officeDocument/2006/relationships/hyperlink" Target="https://ru.wikipedia.org/wiki/%D0%9B%D0%BE%D0%BF%D0%B5_%D0%B4%D0%B5_%D0%92%D0%B5%D0%B3%D0%B0" TargetMode="External"/><Relationship Id="rId7" Type="http://schemas.openxmlformats.org/officeDocument/2006/relationships/hyperlink" Target="https://ru.wikipedia.org/wiki/%D0%AD%D1%80%D0%B0%D0%B7%D0%BC_%D0%A0%D0%BE%D1%82%D1%82%D0%B5%D1%80%D0%B4%D0%B0%D0%BC%D1%81%D0%BA%D0%B8%D0%B9" TargetMode="External"/><Relationship Id="rId2" Type="http://schemas.openxmlformats.org/officeDocument/2006/relationships/hyperlink" Target="https://ru.wikipedia.org/wiki/%D0%A1%D0%BE%D0%BD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0%BD%D1%82%D0%B5%D0%BD%D1%8C,_%D0%9C%D0%B8%D1%88%D0%B5%D0%BB%D1%8C_%D0%AD%D0%B9%D0%BA%D0%B5%D0%BC_%D0%B4%D0%B5" TargetMode="External"/><Relationship Id="rId5" Type="http://schemas.openxmlformats.org/officeDocument/2006/relationships/hyperlink" Target="https://ru.wikipedia.org/wiki/%D0%A3%D1%82%D0%BE%D0%BF%D0%B8%D1%8F_(%D0%BA%D0%BD%D0%B8%D0%B3%D0%B0)" TargetMode="External"/><Relationship Id="rId4" Type="http://schemas.openxmlformats.org/officeDocument/2006/relationships/hyperlink" Target="https://ru.wikipedia.org/wiki/%D0%9C%D0%BE%D1%80,_%D0%A2%D0%BE%D0%BC%D0%B0%D1%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5904656" cy="18002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                 </a:t>
            </a:r>
            <a:r>
              <a:rPr lang="ru-RU" sz="3100" b="1" dirty="0" smtClean="0"/>
              <a:t>9 класс </a:t>
            </a:r>
            <a:br>
              <a:rPr lang="ru-RU" sz="3100" b="1" dirty="0" smtClean="0"/>
            </a:br>
            <a:r>
              <a:rPr lang="ru-RU" sz="3100" b="1" dirty="0" smtClean="0"/>
              <a:t>Урок </a:t>
            </a:r>
            <a:r>
              <a:rPr lang="ru-RU" sz="3100" b="1" dirty="0"/>
              <a:t>русской  </a:t>
            </a:r>
            <a:r>
              <a:rPr lang="ru-RU" sz="3100" b="1" dirty="0" smtClean="0"/>
              <a:t> литературы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74168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err="1">
                <a:solidFill>
                  <a:srgbClr val="C00000"/>
                </a:solidFill>
              </a:rPr>
              <a:t>Франческо</a:t>
            </a:r>
            <a:r>
              <a:rPr lang="uk-UA" sz="3600" b="1" dirty="0">
                <a:solidFill>
                  <a:srgbClr val="C00000"/>
                </a:solidFill>
              </a:rPr>
              <a:t> </a:t>
            </a:r>
            <a:r>
              <a:rPr lang="uk-UA" sz="3600" b="1" dirty="0">
                <a:solidFill>
                  <a:srgbClr val="C00000"/>
                </a:solidFill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</a:rPr>
              <a:t>Петрарка</a:t>
            </a:r>
            <a:r>
              <a:rPr lang="uk-UA" sz="3600" b="1" dirty="0">
                <a:solidFill>
                  <a:srgbClr val="C00000"/>
                </a:solidFill>
              </a:rPr>
              <a:t>. </a:t>
            </a:r>
            <a:endParaRPr lang="uk-UA" sz="3600" b="1" dirty="0" smtClean="0">
              <a:solidFill>
                <a:srgbClr val="C00000"/>
              </a:solidFill>
            </a:endParaRPr>
          </a:p>
          <a:p>
            <a:r>
              <a:rPr lang="uk-UA" sz="3600" b="1" dirty="0">
                <a:solidFill>
                  <a:srgbClr val="C00000"/>
                </a:solidFill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</a:rPr>
              <a:t>           </a:t>
            </a:r>
            <a:r>
              <a:rPr lang="uk-UA" sz="3600" b="1" dirty="0" err="1" smtClean="0">
                <a:solidFill>
                  <a:srgbClr val="C00000"/>
                </a:solidFill>
              </a:rPr>
              <a:t>Сонеты</a:t>
            </a:r>
            <a:r>
              <a:rPr lang="uk-UA" sz="3600" b="1" dirty="0" smtClean="0">
                <a:solidFill>
                  <a:srgbClr val="C00000"/>
                </a:solidFill>
              </a:rPr>
              <a:t>.  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  <a:p>
            <a:r>
              <a:rPr lang="uk-UA" sz="3200" dirty="0" err="1"/>
              <a:t>Повторение</a:t>
            </a:r>
            <a:r>
              <a:rPr lang="uk-UA" sz="3200" dirty="0"/>
              <a:t> и </a:t>
            </a:r>
            <a:r>
              <a:rPr lang="uk-UA" sz="3200" dirty="0" err="1"/>
              <a:t>обобщение</a:t>
            </a:r>
            <a:r>
              <a:rPr lang="uk-UA" sz="3200" dirty="0"/>
              <a:t> </a:t>
            </a:r>
            <a:endParaRPr lang="uk-UA" sz="3200" dirty="0" smtClean="0"/>
          </a:p>
          <a:p>
            <a:r>
              <a:rPr lang="uk-UA" sz="3200" dirty="0" smtClean="0"/>
              <a:t>    </a:t>
            </a:r>
            <a:r>
              <a:rPr lang="uk-UA" sz="3200" dirty="0" err="1" smtClean="0"/>
              <a:t>изученного</a:t>
            </a:r>
            <a:r>
              <a:rPr lang="uk-UA" sz="3200" dirty="0" smtClean="0"/>
              <a:t> </a:t>
            </a:r>
            <a:r>
              <a:rPr lang="uk-UA" sz="3200" dirty="0"/>
              <a:t>в 8 </a:t>
            </a:r>
            <a:r>
              <a:rPr lang="uk-UA" sz="3200" dirty="0" err="1"/>
              <a:t>классе</a:t>
            </a:r>
            <a:r>
              <a:rPr lang="uk-UA" sz="3200" dirty="0"/>
              <a:t> </a:t>
            </a:r>
            <a:endParaRPr lang="uk-UA" sz="3200" dirty="0" smtClean="0"/>
          </a:p>
          <a:p>
            <a:r>
              <a:rPr lang="uk-UA" sz="3200" dirty="0" smtClean="0"/>
              <a:t>       об </a:t>
            </a:r>
            <a:r>
              <a:rPr lang="uk-UA" sz="3200" dirty="0" err="1"/>
              <a:t>эпохе</a:t>
            </a:r>
            <a:r>
              <a:rPr lang="uk-UA" sz="3200" dirty="0"/>
              <a:t> </a:t>
            </a:r>
            <a:r>
              <a:rPr lang="uk-UA" sz="3200" dirty="0" err="1"/>
              <a:t>Возрождения</a:t>
            </a:r>
            <a:r>
              <a:rPr lang="uk-UA" sz="3200" dirty="0"/>
              <a:t>.</a:t>
            </a:r>
            <a:endParaRPr lang="ru-RU" sz="3200" dirty="0"/>
          </a:p>
          <a:p>
            <a:r>
              <a:rPr lang="uk-UA" sz="2800" dirty="0" smtClean="0"/>
              <a:t>   </a:t>
            </a:r>
            <a:r>
              <a:rPr lang="uk-UA" sz="2800" dirty="0" err="1" smtClean="0"/>
              <a:t>Краткие</a:t>
            </a:r>
            <a:r>
              <a:rPr lang="uk-UA" sz="2800" dirty="0" smtClean="0"/>
              <a:t> </a:t>
            </a:r>
            <a:r>
              <a:rPr lang="uk-UA" sz="2800" dirty="0" err="1"/>
              <a:t>сведения</a:t>
            </a:r>
            <a:r>
              <a:rPr lang="uk-UA" sz="2800" dirty="0"/>
              <a:t> о </a:t>
            </a:r>
            <a:r>
              <a:rPr lang="uk-UA" sz="2800" dirty="0" err="1"/>
              <a:t>поэте</a:t>
            </a:r>
            <a:r>
              <a:rPr lang="uk-UA" sz="2800" dirty="0"/>
              <a:t>.</a:t>
            </a:r>
            <a:endParaRPr lang="ru-RU" sz="2800" dirty="0"/>
          </a:p>
          <a:p>
            <a:r>
              <a:rPr lang="ru-RU" sz="2800" dirty="0"/>
              <a:t>«Книга песен» –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лирический </a:t>
            </a:r>
            <a:r>
              <a:rPr lang="ru-RU" sz="2800" dirty="0"/>
              <a:t>сборник </a:t>
            </a:r>
            <a:r>
              <a:rPr lang="ru-RU" sz="2800" dirty="0" smtClean="0"/>
              <a:t>стихотворений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Петрарки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5" name="Объект 4" descr="ritrat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120" y="980728"/>
            <a:ext cx="33123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2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384516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58112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 </a:t>
            </a:r>
            <a:r>
              <a:rPr lang="ru-RU" sz="4800" dirty="0" smtClean="0"/>
              <a:t>   </a:t>
            </a:r>
            <a:r>
              <a:rPr lang="ru-RU" sz="4800" dirty="0" smtClean="0"/>
              <a:t>Франческо </a:t>
            </a:r>
            <a:r>
              <a:rPr lang="ru-RU" sz="4800" dirty="0" smtClean="0"/>
              <a:t>Петрарка</a:t>
            </a:r>
          </a:p>
          <a:p>
            <a:pPr indent="1347788"/>
            <a:r>
              <a:rPr lang="ru-RU" sz="4800" dirty="0" smtClean="0"/>
              <a:t>    (</a:t>
            </a:r>
            <a:r>
              <a:rPr lang="ru-RU" sz="4800" dirty="0" smtClean="0"/>
              <a:t>1304 – 1374)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1320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/>
        </p:blipFill>
        <p:spPr bwMode="auto">
          <a:xfrm>
            <a:off x="107504" y="980728"/>
            <a:ext cx="3456384" cy="443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908720"/>
            <a:ext cx="54726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endParaRPr lang="ru-RU" sz="3600" dirty="0">
              <a:solidFill>
                <a:schemeClr val="bg1"/>
              </a:solidFill>
            </a:endParaRPr>
          </a:p>
          <a:p>
            <a:pPr indent="182563"/>
            <a:r>
              <a:rPr lang="ru-RU" sz="3600" dirty="0" smtClean="0">
                <a:solidFill>
                  <a:schemeClr val="bg1"/>
                </a:solidFill>
              </a:rPr>
              <a:t>         «Свою любовь</a:t>
            </a:r>
          </a:p>
          <a:p>
            <a:pPr indent="182563"/>
            <a:r>
              <a:rPr lang="ru-RU" sz="3600" dirty="0" smtClean="0">
                <a:solidFill>
                  <a:schemeClr val="bg1"/>
                </a:solidFill>
              </a:rPr>
              <a:t>         истолковать умеет</a:t>
            </a:r>
          </a:p>
          <a:p>
            <a:pPr indent="182563"/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       лишь </a:t>
            </a:r>
            <a:r>
              <a:rPr lang="ru-RU" sz="3600" dirty="0">
                <a:solidFill>
                  <a:schemeClr val="bg1"/>
                </a:solidFill>
              </a:rPr>
              <a:t>тот, кто слабо </a:t>
            </a:r>
            <a:endParaRPr lang="ru-RU" sz="3600" dirty="0" smtClean="0">
              <a:solidFill>
                <a:schemeClr val="bg1"/>
              </a:solidFill>
            </a:endParaRPr>
          </a:p>
          <a:p>
            <a:pPr indent="182563"/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       любит»</a:t>
            </a:r>
          </a:p>
          <a:p>
            <a:pPr indent="182563"/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               </a:t>
            </a:r>
            <a:r>
              <a:rPr lang="ru-RU" sz="2400" i="1" dirty="0" smtClean="0">
                <a:solidFill>
                  <a:schemeClr val="bg1"/>
                </a:solidFill>
              </a:rPr>
              <a:t>Франческо Петрарка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pPr indent="182563"/>
            <a:endParaRPr lang="ru-RU" sz="2800" dirty="0"/>
          </a:p>
          <a:p>
            <a:pPr indent="182563"/>
            <a:r>
              <a:rPr lang="ru-RU" sz="3600" dirty="0" smtClean="0"/>
              <a:t>Франческо </a:t>
            </a:r>
            <a:r>
              <a:rPr lang="ru-RU" sz="3600" dirty="0" smtClean="0"/>
              <a:t>Петрарка – </a:t>
            </a:r>
            <a:r>
              <a:rPr lang="ru-RU" sz="2800" dirty="0" smtClean="0"/>
              <a:t>первый европейский гуманист, родоначальник новой европейской поэзии.</a:t>
            </a:r>
          </a:p>
          <a:p>
            <a:pPr indent="182563"/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1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4859" r="19684" b="4642"/>
          <a:stretch/>
        </p:blipFill>
        <p:spPr bwMode="auto">
          <a:xfrm>
            <a:off x="5652120" y="419197"/>
            <a:ext cx="3214838" cy="602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80728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2800" dirty="0" smtClean="0"/>
              <a:t>По настоянию отца Петрарка получает юридическое образование, но юриспруденции предпочитает античных классиков. </a:t>
            </a:r>
            <a:r>
              <a:rPr lang="ru-RU" sz="2800" dirty="0" smtClean="0"/>
              <a:t> </a:t>
            </a:r>
          </a:p>
          <a:p>
            <a:pPr indent="182563"/>
            <a:r>
              <a:rPr lang="ru-RU" sz="2800" dirty="0" smtClean="0"/>
              <a:t> </a:t>
            </a:r>
            <a:r>
              <a:rPr lang="ru-RU" sz="2800" dirty="0" smtClean="0"/>
              <a:t>В 15 лет Петрарка пишет первое стихотворение на латинском языке о смерти матери.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496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Его сборник «</a:t>
            </a:r>
            <a:r>
              <a:rPr lang="ru-RU" dirty="0" err="1"/>
              <a:t>Канцоньере</a:t>
            </a:r>
            <a:r>
              <a:rPr lang="ru-RU" dirty="0"/>
              <a:t>», в котором автор прославлял чистоту, непорочность и неземную красоту своей возлюбленной Лауры, стал одной из ключевых книг в истории мировой литературы. Он оказал огромное влияние на развитие европейской поэзии и во многом ознаменовал собой культурный переход от Средневековья к Возрождению.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86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810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813" y="692696"/>
            <a:ext cx="48965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2400" dirty="0" smtClean="0"/>
              <a:t>В Авиньоне 6 апреля 1327 года, на страстную пятницу, в жизни Петрарки произошло событие, повлиявшее на всю его дальнейшую жизнь. Во время утренней мессы в церкви Св. Клары Петрарка впервые увидел прекрасную юную даму по имени Лаура. Вскоре она вышла замуж. Достоверно мы не знаем, существовала ли такая женщина в реальности или только в воображении поэта. Но Петрарка оставил нам свыше трехсот сонетов, воспевающих прекрасную Лауру.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946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18002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/>
            </a:r>
            <a:br>
              <a:rPr lang="ru-RU" sz="5400" dirty="0" smtClean="0">
                <a:solidFill>
                  <a:schemeClr val="accent1"/>
                </a:solidFill>
              </a:rPr>
            </a:br>
            <a:r>
              <a:rPr lang="ru-RU" sz="5400" dirty="0">
                <a:solidFill>
                  <a:schemeClr val="accent1"/>
                </a:solidFill>
              </a:rPr>
              <a:t/>
            </a:r>
            <a:br>
              <a:rPr lang="ru-RU" sz="5400" dirty="0">
                <a:solidFill>
                  <a:schemeClr val="accent1"/>
                </a:solidFill>
              </a:rPr>
            </a:br>
            <a:r>
              <a:rPr lang="ru-RU" sz="5400" b="1" dirty="0" smtClean="0">
                <a:solidFill>
                  <a:schemeClr val="accent1"/>
                </a:solidFill>
              </a:rPr>
              <a:t>«</a:t>
            </a:r>
            <a:r>
              <a:rPr lang="ru-RU" sz="5400" b="1" dirty="0">
                <a:solidFill>
                  <a:schemeClr val="accent1"/>
                </a:solidFill>
              </a:rPr>
              <a:t>Книга песен» («</a:t>
            </a:r>
            <a:r>
              <a:rPr lang="ru-RU" sz="5400" b="1" dirty="0" err="1">
                <a:solidFill>
                  <a:schemeClr val="accent1"/>
                </a:solidFill>
              </a:rPr>
              <a:t>Канцоньере</a:t>
            </a:r>
            <a:r>
              <a:rPr lang="ru-RU" sz="5400" b="1" dirty="0">
                <a:solidFill>
                  <a:schemeClr val="accent1"/>
                </a:solidFill>
              </a:rPr>
              <a:t>»)</a:t>
            </a:r>
            <a:r>
              <a:rPr lang="ru-RU" sz="5400" dirty="0">
                <a:solidFill>
                  <a:schemeClr val="accent1"/>
                </a:solidFill>
              </a:rPr>
              <a:t/>
            </a:r>
            <a:br>
              <a:rPr lang="ru-RU" sz="5400" dirty="0">
                <a:solidFill>
                  <a:schemeClr val="accent1"/>
                </a:solidFill>
              </a:rPr>
            </a:br>
            <a:endParaRPr lang="ru-RU" dirty="0"/>
          </a:p>
        </p:txBody>
      </p:sp>
      <p:pic>
        <p:nvPicPr>
          <p:cNvPr id="4" name="Объект 3" descr="petrarka_stihi_la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986328"/>
            <a:ext cx="2592288" cy="3960440"/>
          </a:xfrm>
          <a:prstGeom prst="rect">
            <a:avLst/>
          </a:prstGeom>
        </p:spPr>
      </p:pic>
      <p:pic>
        <p:nvPicPr>
          <p:cNvPr id="5" name="Рисунок 4" descr="petrarka_stihi_la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986328"/>
            <a:ext cx="2592288" cy="3962952"/>
          </a:xfrm>
          <a:prstGeom prst="rect">
            <a:avLst/>
          </a:prstGeom>
        </p:spPr>
      </p:pic>
      <p:pic>
        <p:nvPicPr>
          <p:cNvPr id="6" name="Рисунок 5" descr="05321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844824"/>
            <a:ext cx="25202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1"/>
                </a:solidFill>
              </a:rPr>
              <a:t>             «</a:t>
            </a:r>
            <a:r>
              <a:rPr lang="ru-RU" sz="4800" b="1" dirty="0" err="1">
                <a:solidFill>
                  <a:schemeClr val="accent1"/>
                </a:solidFill>
              </a:rPr>
              <a:t>Канцоньере</a:t>
            </a:r>
            <a:r>
              <a:rPr lang="ru-RU" sz="4800" b="1" dirty="0" smtClean="0">
                <a:solidFill>
                  <a:schemeClr val="accent1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6339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Его </a:t>
            </a:r>
            <a:r>
              <a:rPr lang="ru-RU" sz="2800" dirty="0"/>
              <a:t>сборник «</a:t>
            </a:r>
            <a:r>
              <a:rPr lang="ru-RU" sz="2800" dirty="0" err="1"/>
              <a:t>Канцоньере</a:t>
            </a:r>
            <a:r>
              <a:rPr lang="ru-RU" sz="2800" dirty="0"/>
              <a:t>», в котором автор прославлял чистоту, непорочность и неземную красоту своей возлюбленной Лауры, стал одной из ключевых книг в истории мировой литературы.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Он</a:t>
            </a:r>
            <a:r>
              <a:rPr lang="ru-RU" sz="2800" dirty="0"/>
              <a:t> оказал огромное влияние на развитие европейской поэзии и во многом ознаменовал собой культурный переход от Средневековья к Возрождению.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346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chemeClr val="accent1"/>
                </a:solidFill>
              </a:rPr>
              <a:t> </a:t>
            </a:r>
            <a:r>
              <a:rPr lang="ru-RU" sz="5400" b="1" dirty="0" smtClean="0">
                <a:solidFill>
                  <a:schemeClr val="accent1"/>
                </a:solidFill>
              </a:rPr>
              <a:t>       «</a:t>
            </a:r>
            <a:r>
              <a:rPr lang="ru-RU" sz="5400" b="1" dirty="0" err="1">
                <a:solidFill>
                  <a:schemeClr val="accent1"/>
                </a:solidFill>
              </a:rPr>
              <a:t>Канцоньере</a:t>
            </a:r>
            <a:r>
              <a:rPr lang="ru-RU" sz="5400" b="1" dirty="0">
                <a:solidFill>
                  <a:schemeClr val="accent1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r>
              <a:rPr lang="ru-RU" sz="3200" dirty="0" smtClean="0"/>
              <a:t>Поэт </a:t>
            </a:r>
            <a:r>
              <a:rPr lang="ru-RU" sz="3200" dirty="0"/>
              <a:t>работал над ней многие годы, начиная с 1336 г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 smtClean="0"/>
              <a:t> Это </a:t>
            </a:r>
            <a:r>
              <a:rPr lang="ru-RU" sz="3200" dirty="0"/>
              <a:t>рассказ уже зрелого человека о смятении чувств, которое он претерпел когда-то давно, в пору молодости. </a:t>
            </a:r>
            <a:endParaRPr lang="ru-RU" sz="3200" dirty="0" smtClean="0"/>
          </a:p>
          <a:p>
            <a:r>
              <a:rPr lang="ru-RU" sz="3200" dirty="0" smtClean="0"/>
              <a:t>Тема </a:t>
            </a:r>
            <a:r>
              <a:rPr lang="ru-RU" sz="3200" dirty="0"/>
              <a:t>всей книги – юношеская любовь к Лауре, высокая, чистая, порывистая, но робкая и неразделенная. </a:t>
            </a:r>
            <a:r>
              <a:rPr lang="ru-RU" sz="3200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82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         Сонет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Сонет</a:t>
            </a:r>
            <a:r>
              <a:rPr lang="ru-RU" dirty="0"/>
              <a:t> (</a:t>
            </a:r>
            <a:r>
              <a:rPr lang="ru-RU" dirty="0">
                <a:hlinkClick r:id="rId2" tooltip="Итальянский язык"/>
              </a:rPr>
              <a:t>итал.</a:t>
            </a:r>
            <a:r>
              <a:rPr lang="ru-RU" dirty="0"/>
              <a:t> </a:t>
            </a:r>
            <a:r>
              <a:rPr lang="ru-RU" i="1" dirty="0" err="1"/>
              <a:t>sonetto</a:t>
            </a:r>
            <a:r>
              <a:rPr lang="ru-RU" dirty="0"/>
              <a:t>, </a:t>
            </a:r>
            <a:r>
              <a:rPr lang="ru-RU" dirty="0" err="1">
                <a:hlinkClick r:id="rId3" tooltip="Окситанский язык"/>
              </a:rPr>
              <a:t>окс</a:t>
            </a:r>
            <a:r>
              <a:rPr lang="ru-RU" dirty="0">
                <a:hlinkClick r:id="rId3" tooltip="Окситанский язык"/>
              </a:rPr>
              <a:t>.</a:t>
            </a:r>
            <a:r>
              <a:rPr lang="ru-RU" dirty="0"/>
              <a:t> </a:t>
            </a:r>
            <a:r>
              <a:rPr lang="ru-RU" i="1" dirty="0" err="1"/>
              <a:t>sonet</a:t>
            </a:r>
            <a:r>
              <a:rPr lang="ru-RU" dirty="0"/>
              <a:t>) — традиционная поэтическая форма, относится к числу так называемых строгих, или </a:t>
            </a:r>
            <a:r>
              <a:rPr lang="ru-RU" dirty="0">
                <a:hlinkClick r:id="rId4" tooltip="Твёрдые формы"/>
              </a:rPr>
              <a:t>твёрдых</a:t>
            </a:r>
            <a:r>
              <a:rPr lang="ru-RU" dirty="0"/>
              <a:t>, форм. </a:t>
            </a:r>
            <a:endParaRPr lang="ru-RU" dirty="0" smtClean="0"/>
          </a:p>
          <a:p>
            <a:r>
              <a:rPr lang="ru-RU" dirty="0" smtClean="0"/>
              <a:t>Сонет </a:t>
            </a:r>
            <a:r>
              <a:rPr lang="ru-RU" dirty="0"/>
              <a:t>состоит из 14 строк, обычно образующих два четверостишия-</a:t>
            </a:r>
            <a:r>
              <a:rPr lang="ru-RU" dirty="0">
                <a:hlinkClick r:id="rId5" tooltip="Катрен"/>
              </a:rPr>
              <a:t>катрена</a:t>
            </a:r>
            <a:r>
              <a:rPr lang="ru-RU" dirty="0"/>
              <a:t> (на две </a:t>
            </a:r>
            <a:r>
              <a:rPr lang="ru-RU" dirty="0">
                <a:hlinkClick r:id="rId6" tooltip="Рифма"/>
              </a:rPr>
              <a:t>рифмы</a:t>
            </a:r>
            <a:r>
              <a:rPr lang="ru-RU" dirty="0"/>
              <a:t>) и два трёхстишия-</a:t>
            </a:r>
            <a:r>
              <a:rPr lang="ru-RU" dirty="0">
                <a:hlinkClick r:id="rId7" tooltip="Терцет"/>
              </a:rPr>
              <a:t>терцета</a:t>
            </a:r>
            <a:r>
              <a:rPr lang="ru-RU" dirty="0"/>
              <a:t> (на две или три рифмы), чаще всего во «французской» последовательности — </a:t>
            </a:r>
            <a:r>
              <a:rPr lang="ru-RU" i="1" dirty="0" err="1"/>
              <a:t>abba</a:t>
            </a:r>
            <a:r>
              <a:rPr lang="ru-RU" i="1" dirty="0"/>
              <a:t> </a:t>
            </a:r>
            <a:r>
              <a:rPr lang="ru-RU" i="1" dirty="0" err="1"/>
              <a:t>abba</a:t>
            </a:r>
            <a:r>
              <a:rPr lang="ru-RU" i="1" dirty="0"/>
              <a:t> </a:t>
            </a:r>
            <a:r>
              <a:rPr lang="ru-RU" i="1" dirty="0" err="1"/>
              <a:t>ccd</a:t>
            </a:r>
            <a:r>
              <a:rPr lang="ru-RU" i="1" dirty="0"/>
              <a:t> </a:t>
            </a:r>
            <a:r>
              <a:rPr lang="ru-RU" i="1" dirty="0" err="1"/>
              <a:t>eed</a:t>
            </a:r>
            <a:r>
              <a:rPr lang="ru-RU" dirty="0"/>
              <a:t> (или </a:t>
            </a:r>
            <a:r>
              <a:rPr lang="ru-RU" i="1" dirty="0" err="1"/>
              <a:t>ccd</a:t>
            </a:r>
            <a:r>
              <a:rPr lang="ru-RU" i="1" dirty="0"/>
              <a:t> </a:t>
            </a:r>
            <a:r>
              <a:rPr lang="ru-RU" i="1" dirty="0" err="1"/>
              <a:t>ede</a:t>
            </a:r>
            <a:r>
              <a:rPr lang="ru-RU" dirty="0"/>
              <a:t>) или в «итальянской» — </a:t>
            </a:r>
            <a:r>
              <a:rPr lang="ru-RU" i="1" dirty="0" err="1"/>
              <a:t>abab</a:t>
            </a:r>
            <a:r>
              <a:rPr lang="ru-RU" i="1" dirty="0"/>
              <a:t> </a:t>
            </a:r>
            <a:r>
              <a:rPr lang="ru-RU" i="1" dirty="0" err="1"/>
              <a:t>abab</a:t>
            </a:r>
            <a:r>
              <a:rPr lang="ru-RU" i="1" dirty="0"/>
              <a:t> </a:t>
            </a:r>
            <a:r>
              <a:rPr lang="ru-RU" i="1" dirty="0" err="1"/>
              <a:t>cdc</a:t>
            </a:r>
            <a:r>
              <a:rPr lang="ru-RU" i="1" dirty="0"/>
              <a:t> </a:t>
            </a:r>
            <a:r>
              <a:rPr lang="ru-RU" i="1" dirty="0" err="1"/>
              <a:t>dcd</a:t>
            </a:r>
            <a:r>
              <a:rPr lang="ru-RU" dirty="0"/>
              <a:t> (или </a:t>
            </a:r>
            <a:r>
              <a:rPr lang="ru-RU" i="1" dirty="0" err="1"/>
              <a:t>cde</a:t>
            </a:r>
            <a:r>
              <a:rPr lang="ru-RU" i="1" dirty="0"/>
              <a:t> </a:t>
            </a:r>
            <a:r>
              <a:rPr lang="ru-RU" i="1" dirty="0" err="1"/>
              <a:t>cde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Принято </a:t>
            </a:r>
            <a:r>
              <a:rPr lang="ru-RU" dirty="0"/>
              <a:t>относить к сонетам также «шекспировский сонет», или сонет с «английской» рифмовкой — </a:t>
            </a:r>
            <a:r>
              <a:rPr lang="ru-RU" i="1" dirty="0" err="1"/>
              <a:t>abab</a:t>
            </a:r>
            <a:r>
              <a:rPr lang="ru-RU" i="1" dirty="0"/>
              <a:t> </a:t>
            </a:r>
            <a:r>
              <a:rPr lang="ru-RU" i="1" dirty="0" err="1"/>
              <a:t>cdcd</a:t>
            </a:r>
            <a:r>
              <a:rPr lang="ru-RU" i="1" dirty="0"/>
              <a:t> </a:t>
            </a:r>
            <a:r>
              <a:rPr lang="ru-RU" i="1" dirty="0" err="1"/>
              <a:t>efef</a:t>
            </a:r>
            <a:r>
              <a:rPr lang="ru-RU" i="1" dirty="0"/>
              <a:t> </a:t>
            </a:r>
            <a:r>
              <a:rPr lang="ru-RU" i="1" dirty="0" err="1"/>
              <a:t>gg</a:t>
            </a:r>
            <a:r>
              <a:rPr lang="ru-RU" dirty="0"/>
              <a:t> (три катрена и заключительное двустишие, называемое «сонетным ключом»), — приобретший особую популярность благодаря </a:t>
            </a:r>
            <a:r>
              <a:rPr lang="ru-RU" dirty="0">
                <a:hlinkClick r:id="rId8" tooltip="Шекспир, Уильям"/>
              </a:rPr>
              <a:t>Уильяму Шекспиру</a:t>
            </a:r>
            <a:r>
              <a:rPr lang="ru-RU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71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Сонеты </a:t>
            </a:r>
            <a:r>
              <a:rPr lang="ru-RU" b="1" i="1" dirty="0"/>
              <a:t>Петрарки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Благословен день, месяц, лето, час 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 И миг, когда мой взор те очи встретил! 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 Благословен тот край и дол тот светел, </a:t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Где пленником я стал прекрасных глаз!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i="1" dirty="0">
                <a:solidFill>
                  <a:schemeClr val="tx2"/>
                </a:solidFill>
              </a:rPr>
              <a:t>Благословенна боль, что в первый раз </a:t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Я ощутил, когда и не приметил, 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 Как глубоко пронзен стрелой, что метил </a:t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Мне в сердце Бог, тайком разящий нас!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i="1" dirty="0">
                <a:solidFill>
                  <a:schemeClr val="tx2"/>
                </a:solidFill>
              </a:rPr>
              <a:t>Благословенны жалобы и стоны, </a:t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Какими оглашал я сон дубрав, </a:t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Будя отзвучья именем Мадонны!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i="1" dirty="0">
                <a:solidFill>
                  <a:schemeClr val="tx2"/>
                </a:solidFill>
              </a:rPr>
              <a:t>Благословенны вы, что столько слав </a:t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Стяжали ей, певучие канцоны, - </a:t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Дум золотых о ней, единой, сплав!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petrarka_stihi_la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276872"/>
            <a:ext cx="2678445" cy="33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Возрождение</a:t>
            </a:r>
            <a:r>
              <a:rPr lang="ru-RU" sz="5400" dirty="0"/>
              <a:t>, или </a:t>
            </a:r>
            <a:r>
              <a:rPr lang="ru-RU" sz="5400" b="1" dirty="0"/>
              <a:t>Ренессанс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– </a:t>
            </a:r>
            <a:r>
              <a:rPr lang="ru-RU" sz="2800" dirty="0"/>
              <a:t>эпоха в истории культуры Европы, пришедшая на смену культуре Средних веков и предшествующая культуре нового времени. Примерные хронологические рамки эпохи: XIV–XVI века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Отличительная черта эпохи Возрождения – светский характер культуры и её интерес к человеку и его деятельности. Появляется интерес к античной культуре, происходит как бы её «возрождение» – так и появился термин.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155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Анализ сонета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25968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/>
              <a:t>Любовь в «Сонетах» – чаще грустное, а порой и мучительно-тревожное чувство, граничащее с отчаяньем. Она изображается Петраркой не только как радость, но и как боль. Она печальна, потому что она – любовь отвергнутая. Счастливых минут поэт может вспомнить не так уж много.</a:t>
            </a:r>
          </a:p>
          <a:p>
            <a:r>
              <a:rPr lang="ru-RU" sz="4000" dirty="0"/>
              <a:t>Ещё в средневековом духе Петрарка кается в греховности своей любви, но не отрекается от нее, не проповедует аскетического презрения к миру. Печаль «Сонетов» во многом порождена пониманием того, что красоту человек удержать не в состоянии: она хрупка и преходяща. </a:t>
            </a:r>
            <a:r>
              <a:rPr lang="ru-RU" sz="4000" dirty="0" smtClean="0"/>
              <a:t> </a:t>
            </a:r>
            <a:endParaRPr lang="ru-RU" sz="4000" dirty="0"/>
          </a:p>
          <a:p>
            <a:r>
              <a:rPr lang="ru-RU" sz="4000" dirty="0" smtClean="0"/>
              <a:t> Каждое </a:t>
            </a:r>
            <a:r>
              <a:rPr lang="ru-RU" sz="4000" dirty="0"/>
              <a:t>его стихотворение отражает какое-то состояние внутренней жизни поэта, имеет собственное содержание, но одновременно включается в художественное целое книги, определяемое новым пониманием любви, природы и общества, уже далеко не вполне средневековым, а стоящим близко к гуманистическому.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52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Интересные </a:t>
            </a:r>
            <a:r>
              <a:rPr lang="ru-RU" dirty="0"/>
              <a:t>факты </a:t>
            </a:r>
            <a:r>
              <a:rPr lang="ru-RU" dirty="0" smtClean="0"/>
              <a:t>биографии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 Петрарка </a:t>
            </a:r>
            <a:r>
              <a:rPr lang="ru-RU" sz="2800" dirty="0"/>
              <a:t>в возрасте 40 лет  тяжело заболел и впал в состояние летаргического сна. Очнулся поэт буквально накануне похорон, после чего прожил еще 30 лет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Свою </a:t>
            </a:r>
            <a:r>
              <a:rPr lang="ru-RU" sz="2800" u="sng" dirty="0">
                <a:hlinkClick r:id="rId2"/>
              </a:rPr>
              <a:t>любовную лирику</a:t>
            </a:r>
            <a:r>
              <a:rPr lang="ru-RU" sz="2800" dirty="0"/>
              <a:t> поэт презрительно называл «пустяком» и «безделкой» (как и большую часть других произведений, написанных им на флорентийском </a:t>
            </a:r>
            <a:r>
              <a:rPr lang="ru-RU" sz="2800" dirty="0" err="1"/>
              <a:t>вольгаре</a:t>
            </a:r>
            <a:r>
              <a:rPr lang="ru-RU" sz="2800" dirty="0"/>
              <a:t> — предке современного итальянского языка). Главными же в своем творчестве он считал латинские сочинения, например практически забытую в наши дни поэму «Африка» или сатирическую книгу «Письма без адреса».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24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Интересные факты биографии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Доподлинно неизвестно, существовала ли возлюбленная Петрарки на самом деле. Поэт прославлял ее исключительно в сонетах и канцонах, тогда как ни в его письмах, ни в других документах упоминаний о ней практически не встречается. Даже его друзья сомневались в ее реальности. Однако наиболее вероятна версия, что творческой музой Петрарки была Лаура де Нов — мать одиннадцати детей, скончавшаяся от чумы (или туберкулеза) в возрасте 38 лет.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31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56792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92696"/>
            <a:ext cx="55332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2400" dirty="0" smtClean="0"/>
              <a:t>Достигнув 35 лет, Петрарка начинает хлопотать о том, чтобы его, по обычаям древних римлян, увенчали лавровым венком как лучшего поэта. 1 сентября 1340 года он получает два сообщения о готовности увенчать его лаврами – из Рима и парижской Сорбонны. Он выбирает Рим. </a:t>
            </a:r>
          </a:p>
          <a:p>
            <a:pPr indent="182563"/>
            <a:r>
              <a:rPr lang="ru-RU" sz="2400" dirty="0" smtClean="0"/>
              <a:t>8 апреля 1341 года Петрарка был торжественно увенчан лавровым венком на Капитолии в Риме (Капитолий – один из семи холмов, на которых возник Древний Рим), прочел свою речь перед сенатом, был объявлен почетным гражданином Рима.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0017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0194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772816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2400" dirty="0" smtClean="0"/>
              <a:t>В одном из писем к другу Боккаччо он высказал пожелание: «Пусть смерть застанет меня читающим или пишущим». По преданию, он умер, сочиняя жизнеописание Юлия Цезаря. Петрарка с величайшими почестями был похоронен в Падуе.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707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Общая </a:t>
            </a:r>
            <a:r>
              <a:rPr lang="ru-RU" b="1" i="1" dirty="0"/>
              <a:t>характеристика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Возрождение возникло в Италии, где первые его признаки были заметны ещё в XIII и XIV веках, но оно твёрдо установилось только с 20-х годов XV века.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Франции, Германии и других странах это движение началось значительно позже.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концу XV века оно достигло своего наивысшего расцвета.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46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       Леонардо </a:t>
            </a:r>
            <a:r>
              <a:rPr lang="ru-RU" dirty="0">
                <a:latin typeface="Times New Roman" pitchFamily="18" charset="0"/>
              </a:rPr>
              <a:t>да Винчи</a:t>
            </a:r>
            <a:endParaRPr lang="ru-RU" dirty="0"/>
          </a:p>
        </p:txBody>
      </p:sp>
      <p:pic>
        <p:nvPicPr>
          <p:cNvPr id="4" name="Picture 7" descr="2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239090"/>
            <a:ext cx="2664296" cy="3494166"/>
          </a:xfrm>
        </p:spPr>
      </p:pic>
      <p:sp>
        <p:nvSpPr>
          <p:cNvPr id="5" name="Прямоугольник 4"/>
          <p:cNvSpPr/>
          <p:nvPr/>
        </p:nvSpPr>
        <p:spPr>
          <a:xfrm>
            <a:off x="3347864" y="2132855"/>
            <a:ext cx="55446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200" b="1" dirty="0" smtClean="0"/>
              <a:t>Художник</a:t>
            </a:r>
            <a:r>
              <a:rPr lang="ru-RU" sz="3200" b="1" dirty="0"/>
              <a:t>, поэт, </a:t>
            </a:r>
            <a:r>
              <a:rPr lang="ru-RU" sz="3200" b="1" dirty="0" smtClean="0"/>
              <a:t> архитектор</a:t>
            </a:r>
            <a:r>
              <a:rPr lang="ru-RU" sz="3200" b="1" dirty="0"/>
              <a:t>, скульптор, музыкант, </a:t>
            </a:r>
            <a:r>
              <a:rPr lang="ru-RU" sz="3200" b="1" dirty="0" smtClean="0"/>
              <a:t>певец.</a:t>
            </a:r>
            <a:endParaRPr lang="ru-RU" sz="3200" b="1" dirty="0"/>
          </a:p>
          <a:p>
            <a:r>
              <a:rPr lang="ru-RU" sz="3200" b="1" dirty="0"/>
              <a:t>Увлекался науками: физикой, математикой, астрономией, философией, </a:t>
            </a:r>
            <a:r>
              <a:rPr lang="ru-RU" sz="3200" b="1" dirty="0" smtClean="0"/>
              <a:t>механикой.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4189323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0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   Микеланджело </a:t>
            </a:r>
            <a:r>
              <a:rPr lang="ru-RU" dirty="0" err="1">
                <a:latin typeface="Times New Roman" pitchFamily="18" charset="0"/>
              </a:rPr>
              <a:t>Буанаротти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988840"/>
            <a:ext cx="4546848" cy="4335760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3200" b="1" dirty="0"/>
              <a:t>Флорентийский скульптор, </a:t>
            </a:r>
            <a:r>
              <a:rPr lang="ru-RU" sz="3200" b="1" dirty="0" smtClean="0"/>
              <a:t>художник.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Основные произведения – статуя Давида, роспись Сикстинской капеллы и др.</a:t>
            </a:r>
          </a:p>
          <a:p>
            <a:endParaRPr lang="ru-RU" dirty="0"/>
          </a:p>
        </p:txBody>
      </p:sp>
      <p:pic>
        <p:nvPicPr>
          <p:cNvPr id="4" name="Picture 6" descr="article-1196843-05910A93000005DC-342_306x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988840"/>
            <a:ext cx="3198813" cy="43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7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       Рафаэль </a:t>
            </a:r>
            <a:r>
              <a:rPr lang="ru-RU" dirty="0">
                <a:latin typeface="Times New Roman" pitchFamily="18" charset="0"/>
              </a:rPr>
              <a:t>Санти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348880"/>
            <a:ext cx="4690864" cy="397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Итальянский художник, </a:t>
            </a:r>
            <a:r>
              <a:rPr lang="ru-RU" sz="3200" b="1" dirty="0" smtClean="0"/>
              <a:t>архитектор.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 smtClean="0"/>
              <a:t>Знаменитые </a:t>
            </a:r>
            <a:r>
              <a:rPr lang="ru-RU" sz="3200" b="1" dirty="0"/>
              <a:t>работы – Мадонны, собор Святого Петра в Риме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Рафаэ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060848"/>
            <a:ext cx="29575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   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/>
              <a:t>В литературе Возрождения наиболее полно выразилось прославление гармоничной, свободной, творческой, всесторонне развитой личности. </a:t>
            </a:r>
            <a:endParaRPr lang="ru-RU" sz="2800" dirty="0" smtClean="0"/>
          </a:p>
          <a:p>
            <a:r>
              <a:rPr lang="ru-RU" sz="2800" dirty="0" smtClean="0"/>
              <a:t>Литература </a:t>
            </a:r>
            <a:r>
              <a:rPr lang="ru-RU" sz="2800" dirty="0"/>
              <a:t>Возрождения опиралась на две традиции: народную поэзию и античную литературу, поэтому часто реальные события сочетались с фантастикой. </a:t>
            </a:r>
            <a:r>
              <a:rPr lang="ru-RU" sz="2800" dirty="0" smtClean="0"/>
              <a:t> </a:t>
            </a:r>
          </a:p>
          <a:p>
            <a:r>
              <a:rPr lang="ru-RU" sz="2800" dirty="0"/>
              <a:t>Для литературы Возрождения характерны уже вышеизложенные гуманистические идеалы. Эта эпоха связана с появлением новых жанров и с формированием раннего </a:t>
            </a:r>
            <a:r>
              <a:rPr lang="ru-RU" sz="2800" dirty="0">
                <a:hlinkClick r:id="rId2" tooltip="Реализм (литература)"/>
              </a:rPr>
              <a:t>реализма</a:t>
            </a:r>
            <a:r>
              <a:rPr lang="ru-RU" sz="2800" dirty="0"/>
              <a:t>, который так и назван, «реализм Возрождения» (или ренессансный), в отличие от более поздних этапов, просветительского, критического, социалистического.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3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творчестве таких авторов, как </a:t>
            </a:r>
            <a:r>
              <a:rPr lang="ru-RU" dirty="0">
                <a:hlinkClick r:id="rId2" tooltip="Петрарка, Франческо"/>
              </a:rPr>
              <a:t>Петрарка</a:t>
            </a:r>
            <a:r>
              <a:rPr lang="ru-RU" dirty="0"/>
              <a:t>, </a:t>
            </a:r>
            <a:r>
              <a:rPr lang="ru-RU" dirty="0">
                <a:hlinkClick r:id="rId3" tooltip="Рабле, Франсуа"/>
              </a:rPr>
              <a:t>Рабле</a:t>
            </a:r>
            <a:r>
              <a:rPr lang="ru-RU" dirty="0"/>
              <a:t>, </a:t>
            </a:r>
            <a:r>
              <a:rPr lang="ru-RU" dirty="0">
                <a:hlinkClick r:id="rId4" tooltip="Шекспир, Уильям"/>
              </a:rPr>
              <a:t>Шекспир</a:t>
            </a:r>
            <a:r>
              <a:rPr lang="ru-RU" dirty="0"/>
              <a:t>, </a:t>
            </a:r>
            <a:r>
              <a:rPr lang="ru-RU" dirty="0">
                <a:hlinkClick r:id="rId5" tooltip="Сервантес, Мигель"/>
              </a:rPr>
              <a:t>Сервантес</a:t>
            </a:r>
            <a:r>
              <a:rPr lang="ru-RU" dirty="0"/>
              <a:t> выражено новое понимание жизни человеком, отвергающим рабскую покорность, которую проповедует церковь. </a:t>
            </a:r>
            <a:endParaRPr lang="ru-RU" dirty="0" smtClean="0"/>
          </a:p>
          <a:p>
            <a:r>
              <a:rPr lang="ru-RU" dirty="0" smtClean="0"/>
              <a:t>Человека </a:t>
            </a:r>
            <a:r>
              <a:rPr lang="ru-RU" dirty="0"/>
              <a:t>они представляют, как высшее создание природы, стараясь раскрыть красоту его физического облика и богатство души и ума.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реализма Возрождения характерна масштабность образов (</a:t>
            </a:r>
            <a:r>
              <a:rPr lang="ru-RU" dirty="0">
                <a:hlinkClick r:id="rId6" tooltip="Гамлет (персонаж)"/>
              </a:rPr>
              <a:t>Гамлет</a:t>
            </a:r>
            <a:r>
              <a:rPr lang="ru-RU" dirty="0"/>
              <a:t>, король Лир), поэтизация образа, способность к большому чувству и одновременно высокий накал трагического конфликта («</a:t>
            </a:r>
            <a:r>
              <a:rPr lang="ru-RU" dirty="0">
                <a:hlinkClick r:id="rId7" tooltip="Ромео и Джульетта"/>
              </a:rPr>
              <a:t>Ромео и Джульетта</a:t>
            </a:r>
            <a:r>
              <a:rPr lang="ru-RU" dirty="0"/>
              <a:t>»), отражающего столкновение человека с враждебными ему силами.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29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  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Для литературы Возрождения характерны различные жанры. Но определенные литературные формы преобладали. Наиболее популярным был жанр новеллы, который так и именуется </a:t>
            </a:r>
            <a:r>
              <a:rPr lang="ru-RU" i="1" dirty="0"/>
              <a:t>новеллой Возрождения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поэзии становится наиболее характерной формой </a:t>
            </a:r>
            <a:r>
              <a:rPr lang="ru-RU" dirty="0">
                <a:hlinkClick r:id="rId2" tooltip="Сонет"/>
              </a:rPr>
              <a:t>сонет</a:t>
            </a:r>
            <a:r>
              <a:rPr lang="ru-RU" dirty="0"/>
              <a:t> (строфа из 14 строк с определенной рифмовкой). </a:t>
            </a:r>
            <a:endParaRPr lang="ru-RU" dirty="0" smtClean="0"/>
          </a:p>
          <a:p>
            <a:r>
              <a:rPr lang="ru-RU" dirty="0" smtClean="0"/>
              <a:t>Большое </a:t>
            </a:r>
            <a:r>
              <a:rPr lang="ru-RU" dirty="0"/>
              <a:t>развитие получает драматургия. Наиболее выдающимися драматургами Возрождения являются </a:t>
            </a:r>
            <a:r>
              <a:rPr lang="ru-RU" dirty="0" err="1">
                <a:hlinkClick r:id="rId3" tooltip="Лопе де Вега"/>
              </a:rPr>
              <a:t>Лопе</a:t>
            </a:r>
            <a:r>
              <a:rPr lang="ru-RU" dirty="0">
                <a:hlinkClick r:id="rId3" tooltip="Лопе де Вега"/>
              </a:rPr>
              <a:t> де Вега</a:t>
            </a:r>
            <a:r>
              <a:rPr lang="ru-RU" dirty="0"/>
              <a:t> в Испании и Шекспир в Англии.</a:t>
            </a:r>
          </a:p>
          <a:p>
            <a:r>
              <a:rPr lang="ru-RU" dirty="0"/>
              <a:t>Широко распространена публицистика и философская проза. В Италии Джордано Бруно в своих работах обличает церковь, создает свои новые философские концепции. В Англии </a:t>
            </a:r>
            <a:r>
              <a:rPr lang="ru-RU" dirty="0">
                <a:hlinkClick r:id="rId4" tooltip="Мор, Томас"/>
              </a:rPr>
              <a:t>Томас Мор</a:t>
            </a:r>
            <a:r>
              <a:rPr lang="ru-RU" dirty="0"/>
              <a:t> высказывает идеи утопического коммунизма в книге «</a:t>
            </a:r>
            <a:r>
              <a:rPr lang="ru-RU" dirty="0">
                <a:hlinkClick r:id="rId5" tooltip="Утопия (книга)"/>
              </a:rPr>
              <a:t>Утопия</a:t>
            </a:r>
            <a:r>
              <a:rPr lang="ru-RU" dirty="0"/>
              <a:t>». Широко известны и такие авторы, как </a:t>
            </a:r>
            <a:r>
              <a:rPr lang="ru-RU" dirty="0">
                <a:hlinkClick r:id="rId6" tooltip="Монтень, Мишель Эйкем де"/>
              </a:rPr>
              <a:t>Мишель де Монтень</a:t>
            </a:r>
            <a:r>
              <a:rPr lang="ru-RU" dirty="0"/>
              <a:t> («Опыты») и </a:t>
            </a:r>
            <a:r>
              <a:rPr lang="ru-RU" dirty="0">
                <a:hlinkClick r:id="rId7" tooltip="Эразм Роттердамский"/>
              </a:rPr>
              <a:t>Эразм </a:t>
            </a:r>
            <a:r>
              <a:rPr lang="ru-RU" dirty="0" err="1">
                <a:hlinkClick r:id="rId7" tooltip="Эразм Роттердамский"/>
              </a:rPr>
              <a:t>Роттердамский</a:t>
            </a:r>
            <a:r>
              <a:rPr lang="ru-RU" dirty="0"/>
              <a:t> («</a:t>
            </a:r>
            <a:r>
              <a:rPr lang="ru-RU" dirty="0">
                <a:hlinkClick r:id="rId8" tooltip="Похвала глупости"/>
              </a:rPr>
              <a:t>Похвала глупости</a:t>
            </a:r>
            <a:r>
              <a:rPr lang="ru-RU" dirty="0"/>
              <a:t>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69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872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                9 класс  Урок русской   литературы </vt:lpstr>
      <vt:lpstr>Возрождение, или Ренессанс</vt:lpstr>
      <vt:lpstr>    Общая характеристика</vt:lpstr>
      <vt:lpstr>       Леонардо да Винчи</vt:lpstr>
      <vt:lpstr>   Микеланджело Буанаротти</vt:lpstr>
      <vt:lpstr>       Рафаэль Санти</vt:lpstr>
      <vt:lpstr>             Литература</vt:lpstr>
      <vt:lpstr>          Литература</vt:lpstr>
      <vt:lpstr>            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«Книга песен» («Канцоньере») </vt:lpstr>
      <vt:lpstr>             «Канцоньере»</vt:lpstr>
      <vt:lpstr>        «Канцоньере»</vt:lpstr>
      <vt:lpstr>                  Сонет </vt:lpstr>
      <vt:lpstr>       Сонеты Петрарки</vt:lpstr>
      <vt:lpstr>          Анализ сонета</vt:lpstr>
      <vt:lpstr>     Интересные факты биографии</vt:lpstr>
      <vt:lpstr>Интересные факты биографии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Наталья</cp:lastModifiedBy>
  <cp:revision>16</cp:revision>
  <dcterms:created xsi:type="dcterms:W3CDTF">2013-07-01T08:58:04Z</dcterms:created>
  <dcterms:modified xsi:type="dcterms:W3CDTF">2019-10-29T22:36:23Z</dcterms:modified>
</cp:coreProperties>
</file>