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69" r:id="rId12"/>
    <p:sldId id="268" r:id="rId13"/>
  </p:sldIdLst>
  <p:sldSz cx="1054893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98" y="-96"/>
      </p:cViewPr>
      <p:guideLst>
        <p:guide orient="horz" pos="2160"/>
        <p:guide pos="33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71" y="2130426"/>
            <a:ext cx="8966597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2341" y="3886200"/>
            <a:ext cx="738425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47980" y="274639"/>
            <a:ext cx="237351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7447" y="274639"/>
            <a:ext cx="694471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294" y="4406901"/>
            <a:ext cx="896659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3294" y="2906713"/>
            <a:ext cx="896659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7447" y="1600201"/>
            <a:ext cx="46591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2377" y="1600201"/>
            <a:ext cx="46591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535113"/>
            <a:ext cx="46609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447" y="2174875"/>
            <a:ext cx="46609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58715" y="1535113"/>
            <a:ext cx="4662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58715" y="2174875"/>
            <a:ext cx="46627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273050"/>
            <a:ext cx="347052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24342" y="273051"/>
            <a:ext cx="58971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7447" y="1435101"/>
            <a:ext cx="347052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666" y="4800600"/>
            <a:ext cx="63293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67666" y="612775"/>
            <a:ext cx="632936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7666" y="5367338"/>
            <a:ext cx="632936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274638"/>
            <a:ext cx="94940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600201"/>
            <a:ext cx="94940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7447" y="6356351"/>
            <a:ext cx="2461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04221" y="6356351"/>
            <a:ext cx="3340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60072" y="6356351"/>
            <a:ext cx="2461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9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3.wdp"/><Relationship Id="rId4" Type="http://schemas.microsoft.com/office/2007/relationships/hdphoto" Target="../media/hdphoto9.wdp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microsoft.com/office/2007/relationships/hdphoto" Target="../media/hdphoto3.wdp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11" Type="http://schemas.openxmlformats.org/officeDocument/2006/relationships/hyperlink" Target="https://www.youtube.com/watch?v=FRhpk9R29yI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7.jpe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3.jpeg"/><Relationship Id="rId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microsoft.com/office/2007/relationships/hdphoto" Target="../media/hdphoto6.wdp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7.wdp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3.jpeg"/><Relationship Id="rId5" Type="http://schemas.openxmlformats.org/officeDocument/2006/relationships/image" Target="../media/image7.png"/><Relationship Id="rId10" Type="http://schemas.openxmlformats.org/officeDocument/2006/relationships/image" Target="../media/image32.jpeg"/><Relationship Id="rId4" Type="http://schemas.microsoft.com/office/2007/relationships/hdphoto" Target="../media/hdphoto8.wdp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9.wdp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hyperlink" Target="https://www.youtube.com/watch?v=DIrJJlmhbXo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9.wdp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ÑÐ°ÑÐ¸Ð²ÑÐµ ÑÐ°Ð¼ÐºÐ¸ Ð´Ð»Ñ ÑÐ¾Ñ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/>
          <a:stretch/>
        </p:blipFill>
        <p:spPr bwMode="auto">
          <a:xfrm>
            <a:off x="0" y="-35919"/>
            <a:ext cx="10521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281445" y="-69860"/>
            <a:ext cx="10261220" cy="7147388"/>
            <a:chOff x="-560426" y="139018"/>
            <a:chExt cx="10261220" cy="71473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077" y="139018"/>
              <a:ext cx="7656512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ÐÐ°ÑÑÐ¸Ð½ÐºÐ¸ Ð¿Ð¾ Ð·Ð°Ð¿ÑÐ¾ÑÑ ÐºÐ°ÑÑÐ¸Ð½ÐºÐ¸ ÑÐºÐ¾Ð»Ð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0426" y="3205792"/>
              <a:ext cx="6348001" cy="4080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93949" y="1412776"/>
              <a:ext cx="9106845" cy="23042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Down">
                <a:avLst>
                  <a:gd name="adj" fmla="val 40566"/>
                </a:avLst>
              </a:prstTxWarp>
              <a:spAutoFit/>
            </a:bodyPr>
            <a:lstStyle/>
            <a:p>
              <a:pPr algn="ctr"/>
              <a:r>
                <a:rPr lang="uk-UA" sz="2800" b="1" dirty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Тема. Різноманітність рослинності</a:t>
              </a:r>
              <a:r>
                <a:rPr lang="uk-UA" sz="2800" b="1" dirty="0" smtClean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.</a:t>
              </a:r>
            </a:p>
            <a:p>
              <a:pPr algn="ctr"/>
              <a:r>
                <a:rPr lang="uk-UA" sz="2800" b="1" dirty="0" smtClean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lang="uk-UA" sz="2800" b="1" dirty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Закономірності поширення рослинного </a:t>
              </a:r>
              <a:endParaRPr lang="uk-UA" sz="2800" b="1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uk-UA" sz="2800" b="1" dirty="0" smtClean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покриву </a:t>
              </a:r>
              <a:r>
                <a:rPr lang="uk-UA" sz="2800" b="1" dirty="0">
                  <a:ln w="1905">
                    <a:solidFill>
                      <a:schemeClr val="accent2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ea typeface="Times New Roman"/>
                  <a:cs typeface="Times New Roman"/>
                </a:rPr>
                <a:t>в  Україні.</a:t>
              </a:r>
              <a:endParaRPr lang="ru-RU" sz="2800" b="1" dirty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77356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географ</a:t>
            </a:r>
            <a:r>
              <a:rPr lang="uk-UA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ії</a:t>
            </a:r>
            <a:r>
              <a:rPr lang="uk-UA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–Ханецька</a:t>
            </a:r>
            <a:r>
              <a:rPr lang="uk-UA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О.О.</a:t>
            </a:r>
            <a:endParaRPr lang="ru-RU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50472" y="4509120"/>
            <a:ext cx="4215682" cy="234888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05916" y="260648"/>
            <a:ext cx="9937103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Закріплення вивченого </a:t>
            </a: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матеріалу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Прийом «Перевіряємо засвоєне»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Назвіть види рослин, що є найпоширенішими на території України.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Назвіть рослинні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угрупування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що поширені на території України.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Оберіть ознаку (за вашим вибором) та поділіть на групи наведені</a:t>
            </a:r>
            <a:endParaRPr lang="ru-RU" sz="1400" dirty="0"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види рослин: дуб, ковила, тис ягідний, конвалія, типчак, сосна,смерека, ромашка лікарська.</a:t>
            </a:r>
            <a:endParaRPr lang="ru-RU" sz="1400" dirty="0"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4.Назвіть типи степів, лесів, луків, що поширені на території України.</a:t>
            </a:r>
            <a:endParaRPr lang="ru-RU" sz="1400" dirty="0"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5.Що собою являють Червона та Зелена книга України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400" dirty="0"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Прийом «</a:t>
            </a: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Знайди 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пару»</a:t>
            </a:r>
            <a:endParaRPr lang="ru-RU" sz="1400" dirty="0"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Учні називають рослину, а клас називає рослинне </a:t>
            </a: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угрупування, для 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якого вона характерна:</a:t>
            </a:r>
            <a:endParaRPr lang="ru-RU" sz="1400" dirty="0"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Сосна, бук, щавель, астрагал, келерія, конюшина, береза, граб, тонконіг, тис ягода, лоза, жовтень, липа, клен, ковили, маренка, будяк, кермек, кульбаба, лоза, вівсяниця, росичка, сфагнум, очерет, осока, аїр, рогіз, тополя чорна, полин, житняк, деревій.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1266" name="Picture 2" descr="ÐÐ°ÑÑÐ¸Ð½ÐºÐ¸ Ð¿Ð¾ Ð·Ð°Ð¿ÑÐ¾ÑÑ ÐºÐ°ÑÑÐ¸Ð½ÐºÐ° ÑÐºÐ¾Ð»Ð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74" y="204669"/>
            <a:ext cx="2745470" cy="19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Ð°ÑÑÐ¸Ð½ÐºÐ¸ Ð¿Ð¾ Ð·Ð°Ð¿ÑÐ¾ÑÑ ÐºÐ°ÑÑÐ¸Ð½ÐºÐ° ÑÐºÐ¾Ð»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4" y="5034912"/>
            <a:ext cx="2736304" cy="17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0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50472" y="4509120"/>
            <a:ext cx="4215682" cy="234888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21941" y="215401"/>
            <a:ext cx="9209985" cy="532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Методичний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прийом «Тест-контрол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ь»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1. Визначте серед ґрунтів України ті, які мають найбільшу родючість: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 Чорноземи.					Б Сірі-лісові ґрунти.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Дерново-підзолисті ґрунти.		Г Каштанові.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2. Установіть, які ґрунти переважають у сухих приазовських і причорноморських степах.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 Дерново-підзолисті.				Б Сірі лісові.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Чорноземи звичайні.				Г Каштанові та темно-каштанові.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3. Визначте, які ґрунти характерні для південного степу.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 Чорноземи.					Б Каштанові.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Сіроземи.					Г Сірі лісові.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4. З’ясуйте типові ґрунти Українського Полісся.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 Чорноземи лучні.				Б Сірі лісові.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Дерново-підзолисті.				Г Бурі лісові.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5. Визначте, на чому сформувалися чорноземи в Україні.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А На лісових суглинках.			Б На пісках.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На вапняках.					Г На супісках.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За кожну правильну відповідь — 2 бали.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" y="4934489"/>
            <a:ext cx="2167278" cy="189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34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50472" y="4509120"/>
            <a:ext cx="4215682" cy="234888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809973" y="1340768"/>
            <a:ext cx="9209985" cy="355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 Підсумок уроку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Зробить висновок про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взємозв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язок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між рельєфом та формуванням рослинного покриву.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2.Поясніть , чому зміна рослинного покриву відбувається із заходу на схід.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І.Домашнє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завдання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1.Підготувати інформацію «Рослини рідного краю»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2. Відмітити  на контурній карті природно-охоронні території України. </a:t>
            </a:r>
          </a:p>
          <a:p>
            <a:pPr indent="2209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/>
                <a:ea typeface="Calibri"/>
                <a:cs typeface="Times New Roman"/>
              </a:rPr>
              <a:t>Перегляд відеоролику</a:t>
            </a:r>
            <a:r>
              <a:rPr lang="uk-UA" sz="1400" dirty="0">
                <a:latin typeface="Arial"/>
                <a:ea typeface="Calibri"/>
                <a:cs typeface="Times New Roman"/>
              </a:rPr>
              <a:t> </a:t>
            </a:r>
            <a:r>
              <a:rPr lang="uk-UA" sz="2400" b="1" i="1" dirty="0">
                <a:latin typeface="Times New Roman"/>
                <a:ea typeface="Calibri"/>
                <a:cs typeface="Times New Roman"/>
              </a:rPr>
              <a:t>«Тваринний світ України»</a:t>
            </a:r>
            <a:endParaRPr lang="ru-RU" sz="1600" dirty="0">
              <a:ea typeface="Calibri"/>
              <a:cs typeface="Times New Roman"/>
            </a:endParaRPr>
          </a:p>
          <a:p>
            <a:pPr indent="2209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https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://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www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.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youtube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.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com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/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watch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?</a:t>
            </a:r>
            <a:r>
              <a:rPr lang="ru-RU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v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=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Vw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4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iN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4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pH</a:t>
            </a:r>
            <a:r>
              <a:rPr lang="uk-UA" sz="1400" dirty="0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7</a:t>
            </a:r>
            <a:r>
              <a:rPr lang="ru-RU" sz="1400" dirty="0" err="1">
                <a:solidFill>
                  <a:srgbClr val="006621"/>
                </a:solidFill>
                <a:latin typeface="Arial"/>
                <a:ea typeface="Calibri"/>
                <a:cs typeface="Times New Roman"/>
              </a:rPr>
              <a:t>yc</a:t>
            </a:r>
            <a:r>
              <a:rPr lang="uk-UA" sz="2000" dirty="0">
                <a:latin typeface="Times New Roman"/>
                <a:ea typeface="Calibri"/>
                <a:cs typeface="Times New Roman"/>
              </a:rPr>
              <a:t>  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14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1266" name="Picture 2" descr="ÐÐ°ÑÑÐ¸Ð½ÐºÐ¸ Ð¿Ð¾ Ð·Ð°Ð¿ÑÐ¾ÑÑ ÐºÐ°ÑÑÐ¸Ð½ÐºÐ° ÑÐºÐ¾Ð»Ð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74" y="204669"/>
            <a:ext cx="2745470" cy="19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9" y="4509120"/>
            <a:ext cx="2599326" cy="22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7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83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33" y="4912513"/>
            <a:ext cx="2715421" cy="19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035" y="188640"/>
            <a:ext cx="9937103" cy="4538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            Мета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: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систематизувати знання учнів про органічний світ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України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розширити знання  про видовий склад та закономірності поширення рослинного світу; засвоїти знання про  рослинні комплекси; рослинні угрупування, та рослини, що охороняються; привернути увагу  учнів до проблеми  збереження рослинного світу, розширити їхні знання з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екології;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виробляти  вміння  усвідомлювати проблему  в цілому. Сформувати знання про природно – заповідний  фонд України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 розвивати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активність, пошукові здібності, вміння розкрити суть певної проблеми, стисло і коротко висловлювати її, конкретно відповідати на  поставлені питання, самостійно здобувати знання; виховувати екологічну культуру школярів, бережне ставлення до природи України і рідного краю.</a:t>
            </a:r>
          </a:p>
          <a:p>
            <a:endParaRPr lang="uk-UA" b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Тип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уроку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вивчення нового матеріалу з елементами сталого розвитку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uk-UA" b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Обладнання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: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фізична карта України, « Природні зони України», малюнки представників рослинного  світу України, виставка літератури, енциклопедій,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відео,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підручник</a:t>
            </a:r>
            <a:r>
              <a:rPr lang="uk-UA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450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789099" y="4609635"/>
            <a:ext cx="3756473" cy="234888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2682181" y="46845"/>
            <a:ext cx="753411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Calibri"/>
                <a:cs typeface="Times New Roman"/>
              </a:rPr>
              <a:t>Людина  відібрала поверхню земної кулі  у мудрої громади звірів і рослин і стала самотньою: їй нема з ким погратися у квача і піжмурки, у спустошеному спокої темрява довкола, нема гри, нема товариша</a:t>
            </a:r>
            <a:r>
              <a:rPr lang="uk-UA" i="1" dirty="0">
                <a:latin typeface="Times New Roman"/>
                <a:ea typeface="Calibri"/>
                <a:cs typeface="Times New Roman"/>
              </a:rPr>
              <a:t>.                                                                                                                                                                              </a:t>
            </a:r>
            <a:r>
              <a:rPr lang="uk-UA" b="1" i="1" dirty="0" smtClean="0">
                <a:ea typeface="Calibri"/>
                <a:cs typeface="Times New Roman"/>
              </a:rPr>
              <a:t>В.</a:t>
            </a:r>
            <a:r>
              <a:rPr lang="uk-UA" b="1" i="1" dirty="0" err="1" smtClean="0">
                <a:ea typeface="Calibri"/>
                <a:cs typeface="Times New Roman"/>
              </a:rPr>
              <a:t>Хлебніков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3" name="Прямоугольник 1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4" name="Поле 34"/>
          <p:cNvSpPr txBox="1"/>
          <p:nvPr/>
        </p:nvSpPr>
        <p:spPr>
          <a:xfrm>
            <a:off x="8082781" y="2617891"/>
            <a:ext cx="1354455" cy="38671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b="1" spc="50" dirty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Times New Roman"/>
              </a:rPr>
              <a:t>Схема№1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77371" y="1166165"/>
            <a:ext cx="547765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Методичний прийом </a:t>
            </a:r>
            <a:r>
              <a:rPr kumimoji="0" lang="uk-UA" sz="16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600" b="1" i="0" u="none" strike="noStrike" normalizeH="0" baseline="0" dirty="0" err="1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Nota</a:t>
            </a:r>
            <a:r>
              <a:rPr kumimoji="0" lang="uk-UA" sz="16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1" i="0" u="none" strike="noStrike" normalizeH="0" baseline="0" dirty="0" err="1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bene</a:t>
            </a:r>
            <a:r>
              <a:rPr kumimoji="0" lang="uk-UA" sz="16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6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(замітка на полях</a:t>
            </a:r>
            <a:r>
              <a:rPr kumimoji="0" lang="uk-UA" sz="1400" b="1" i="0" u="none" strike="noStrike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900" b="1" i="0" u="none" strike="noStrike" normalizeH="0" baseline="0" dirty="0" smtClean="0">
              <a:ln w="1905">
                <a:solidFill>
                  <a:schemeClr val="accent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04800" y="1448340"/>
            <a:ext cx="991149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Флора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— латиною богиня квітів і весняного цвітіння. Наукове значення терміну флора  означає історично сформовану сукупність видів рослин, що поширені на конкретній території (наприклад, флора України) або на території з певними умовами («флора боліт») на сьогодні або в минулі геологічні епохи. Слово «флора» було використано великим шведським натуралістом Карлом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Ліннеєм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uk-UA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1219200"/>
            <a:ext cx="10548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Блок-схема: память с прямым доступом 17"/>
          <p:cNvSpPr/>
          <p:nvPr/>
        </p:nvSpPr>
        <p:spPr>
          <a:xfrm flipH="1">
            <a:off x="1635622" y="2579668"/>
            <a:ext cx="4514850" cy="1022775"/>
          </a:xfrm>
          <a:prstGeom prst="flowChartMagneticDrum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uk-UA" sz="1400" b="1" dirty="0" smtClean="0">
              <a:ln w="1905" cap="flat" cmpd="sng" algn="ctr">
                <a:solidFill>
                  <a:srgbClr val="984807"/>
                </a:solidFill>
                <a:prstDash val="solid"/>
                <a:round/>
              </a:ln>
              <a:gradFill>
                <a:gsLst>
                  <a:gs pos="0">
                    <a:srgbClr val="A54200"/>
                  </a:gs>
                  <a:gs pos="78000">
                    <a:srgbClr val="FF8C19"/>
                  </a:gs>
                  <a:gs pos="100000">
                    <a:srgbClr val="FFF1E9"/>
                  </a:gs>
                </a:gsLst>
                <a:lin ang="5400000" scaled="0"/>
              </a:gra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uk-UA" sz="1400" b="1" dirty="0">
              <a:ln w="1905" cap="flat" cmpd="sng" algn="ctr">
                <a:solidFill>
                  <a:srgbClr val="984807"/>
                </a:solidFill>
                <a:prstDash val="solid"/>
                <a:round/>
              </a:ln>
              <a:gradFill>
                <a:gsLst>
                  <a:gs pos="0">
                    <a:srgbClr val="A54200"/>
                  </a:gs>
                  <a:gs pos="78000">
                    <a:srgbClr val="FF8C19"/>
                  </a:gs>
                  <a:gs pos="100000">
                    <a:srgbClr val="FFF1E9"/>
                  </a:gs>
                </a:gsLst>
                <a:lin ang="5400000" scaled="0"/>
              </a:gra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1400" b="1" dirty="0" smtClean="0">
                <a:ln w="1905" cap="flat" cmpd="sng" algn="ctr">
                  <a:solidFill>
                    <a:srgbClr val="984807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ЧИННИКИ, 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n w="1905" cap="flat" cmpd="sng" algn="ctr">
                  <a:solidFill>
                    <a:srgbClr val="984807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ЯКІ ВПЛИВАЮТЬ       НА РОСЛИННІСТЬ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100" dirty="0">
                <a:effectLst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19" name="Рисунок 18" descr="ÐÐ°ÑÑÐ¸Ð½ÐºÐ¸ Ð¿Ð¾ Ð·Ð°Ð¿ÑÐ¾ÑÑ ÐºÐ°ÑÑÐ¸Ð½ÐºÐ¸ Ð¿ÑÐ¸ÑÐ¾Ð´Ð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19" y="2596390"/>
            <a:ext cx="1685925" cy="989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Блок-схема: сохраненные данные 19"/>
          <p:cNvSpPr/>
          <p:nvPr/>
        </p:nvSpPr>
        <p:spPr>
          <a:xfrm>
            <a:off x="377371" y="3645498"/>
            <a:ext cx="2152650" cy="65024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Клімат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1" name="Рисунок 20" descr="ÐÐ°ÑÑÐ¸Ð½ÐºÐ¸ Ð¿Ð¾ Ð·Ð°Ð¿ÑÐ¾ÑÑ ÐºÐ°ÑÑÐ¸Ð½ÐºÐ¸ Ð¿ÑÐ¸ÑÐ¾Ð´Ñ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25" y="4295738"/>
            <a:ext cx="1543050" cy="883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ÐÐ¾ÑÐ¾Ð¶ÐµÐµ Ð¸Ð·Ð¾Ð±ÑÐ°Ð¶ÐµÐ½Ð¸Ðµ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07" y="3573618"/>
            <a:ext cx="1323975" cy="837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Блок-схема: сохраненные данные 22"/>
          <p:cNvSpPr/>
          <p:nvPr/>
        </p:nvSpPr>
        <p:spPr>
          <a:xfrm>
            <a:off x="377371" y="4411183"/>
            <a:ext cx="2171700" cy="61214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Рельєф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4" name="Блок-схема: сохраненные данные 23"/>
          <p:cNvSpPr/>
          <p:nvPr/>
        </p:nvSpPr>
        <p:spPr>
          <a:xfrm>
            <a:off x="360915" y="5230458"/>
            <a:ext cx="2152650" cy="76200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Внутрішні води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Блок-схема: сохраненные данные 25"/>
          <p:cNvSpPr/>
          <p:nvPr/>
        </p:nvSpPr>
        <p:spPr>
          <a:xfrm flipH="1">
            <a:off x="4724583" y="3667280"/>
            <a:ext cx="2581275" cy="65024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 err="1">
                <a:latin typeface="Arial Black"/>
                <a:ea typeface="Calibri"/>
                <a:cs typeface="Times New Roman"/>
              </a:rPr>
              <a:t>Геологічний</a:t>
            </a:r>
            <a:endParaRPr lang="ru-RU" sz="11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 Black"/>
                <a:ea typeface="Calibri"/>
                <a:cs typeface="Times New Roman"/>
              </a:rPr>
              <a:t> час</a:t>
            </a: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27" name="Рисунок 26" descr="http://onu.edu.ua/cache/resized/eb32de371b43598ea187b03a688540de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86" y="3645498"/>
            <a:ext cx="1190625" cy="817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Блок-схема: сохраненные данные 27"/>
          <p:cNvSpPr/>
          <p:nvPr/>
        </p:nvSpPr>
        <p:spPr>
          <a:xfrm flipH="1">
            <a:off x="4829358" y="4466278"/>
            <a:ext cx="2476500" cy="61214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                      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        Тварини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29" name="Рисунок 28" descr="ÐÐ°ÑÑÐ¸Ð½ÐºÐ¸ Ð¿Ð¾ Ð·Ð°Ð¿ÑÐ¾ÑÑ ÐºÐ°ÑÑÐ¸Ð½ÐºÐ¸ Ð¶Ð¸Ð²Ð¾ÑÐ½ÑÐµ ÑÐºÑÐ°Ð¸Ð½Ñ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97" y="4375113"/>
            <a:ext cx="1295400" cy="855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Блок-схема: сохраненные данные 29"/>
          <p:cNvSpPr/>
          <p:nvPr/>
        </p:nvSpPr>
        <p:spPr>
          <a:xfrm flipH="1">
            <a:off x="4515033" y="5252193"/>
            <a:ext cx="2790825" cy="762000"/>
          </a:xfrm>
          <a:prstGeom prst="flowChartOnlineStorage">
            <a:avLst/>
          </a:prstGeom>
          <a:gradFill flip="none"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Господарська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Times New Roman"/>
                <a:cs typeface="Times New Roman"/>
              </a:rPr>
              <a:t>діяльність людини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808590" y="3674057"/>
            <a:ext cx="28575" cy="2505075"/>
          </a:xfrm>
          <a:prstGeom prst="line">
            <a:avLst/>
          </a:prstGeom>
          <a:noFill/>
          <a:ln w="381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>
          <a:xfrm>
            <a:off x="3323305" y="3970617"/>
            <a:ext cx="714367" cy="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Прямая соединительная линия 36"/>
          <p:cNvCxnSpPr/>
          <p:nvPr/>
        </p:nvCxnSpPr>
        <p:spPr>
          <a:xfrm>
            <a:off x="3483811" y="5647789"/>
            <a:ext cx="523875" cy="0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>
          <a:xfrm>
            <a:off x="3631109" y="4727898"/>
            <a:ext cx="52387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1" name="Рисунок 30" descr="ÐÐ¾ÑÐ¾Ð¶ÐµÐµ Ð¸Ð·Ð¾Ð±ÑÐ°Ð¶ÐµÐ½Ð¸Ðµ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75" y="5161560"/>
            <a:ext cx="1257300" cy="899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ÐÐ°ÑÑÐ¸Ð½ÐºÐ¸ Ð¿Ð¾ Ð·Ð°Ð¿ÑÐ¾ÑÑ ÐºÐ°ÑÑÐ¸Ð½ÐºÐ¸ Ð²Ð¾Ð´Ð½ÑÐµ ÑÐµÑÑÑÑÑ ÑÐºÑÐ°Ð¸Ð½Ñ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61" y="5179658"/>
            <a:ext cx="1514475" cy="967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96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" y="-2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293957" y="4184720"/>
            <a:ext cx="3949064" cy="238185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562501" y="362825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Times New Roman"/>
              </a:rPr>
              <a:t>Схема№2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15771" y="1652616"/>
            <a:ext cx="4082989" cy="10833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/>
                <a:cs typeface="Times New Roman" pitchFamily="18" charset="0"/>
              </a:rPr>
              <a:t>Прийом </a:t>
            </a:r>
            <a:endParaRPr lang="uk-UA" sz="2800" b="1" i="1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i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uk-UA" sz="2800" b="1" i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/>
                <a:cs typeface="Times New Roman" pitchFamily="18" charset="0"/>
              </a:rPr>
              <a:t>Творча лабораторія»</a:t>
            </a:r>
            <a:endParaRPr lang="ru-RU" sz="2000" b="1" dirty="0">
              <a:ln w="11430">
                <a:solidFill>
                  <a:schemeClr val="accent2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Разноманытнысть рослин Україн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58250" y="5183516"/>
            <a:ext cx="774147" cy="52782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50712" y="323850"/>
            <a:ext cx="9494613" cy="6242721"/>
            <a:chOff x="250712" y="323850"/>
            <a:chExt cx="9494613" cy="624272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49857" y="323850"/>
              <a:ext cx="5381625" cy="3048000"/>
              <a:chOff x="0" y="0"/>
              <a:chExt cx="5381625" cy="3048000"/>
            </a:xfrm>
          </p:grpSpPr>
          <p:sp>
            <p:nvSpPr>
              <p:cNvPr id="8" name="Пятно 1 7"/>
              <p:cNvSpPr/>
              <p:nvPr/>
            </p:nvSpPr>
            <p:spPr>
              <a:xfrm>
                <a:off x="1066800" y="0"/>
                <a:ext cx="3429000" cy="1457325"/>
              </a:xfrm>
              <a:prstGeom prst="irregularSeal1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Black"/>
                    <a:ea typeface="Calibri"/>
                    <a:cs typeface="Times New Roman"/>
                  </a:rPr>
                  <a:t>Закономірності поширення рослин</a:t>
                </a:r>
                <a:endParaRPr kumimoji="0" lang="ru-RU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9" name="Блок-схема: несколько документов 8"/>
              <p:cNvSpPr/>
              <p:nvPr/>
            </p:nvSpPr>
            <p:spPr>
              <a:xfrm>
                <a:off x="0" y="1457325"/>
                <a:ext cx="2143125" cy="1104900"/>
              </a:xfrm>
              <a:prstGeom prst="flowChartMultidocumen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Black"/>
                    <a:ea typeface="Calibri"/>
                    <a:cs typeface="Times New Roman"/>
                  </a:rPr>
                  <a:t>Широтна зональність (рівнини)</a:t>
                </a:r>
                <a:endParaRPr kumimoji="0" lang="ru-RU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0" name="Блок-схема: несколько документов 9"/>
              <p:cNvSpPr/>
              <p:nvPr/>
            </p:nvSpPr>
            <p:spPr>
              <a:xfrm>
                <a:off x="3314700" y="1371600"/>
                <a:ext cx="2066925" cy="1085850"/>
              </a:xfrm>
              <a:prstGeom prst="flowChartMultidocumen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Black"/>
                    <a:ea typeface="Calibri"/>
                    <a:cs typeface="Times New Roman"/>
                  </a:rPr>
                  <a:t>Висотна поясність (гори</a:t>
                </a:r>
                <a:r>
                  <a:rPr kumimoji="0" lang="uk-UA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Black"/>
                    <a:ea typeface="Calibri"/>
                    <a:cs typeface="Times New Roman"/>
                  </a:rPr>
                  <a:t>)</a:t>
                </a:r>
                <a:endParaRPr kumimoji="0" lang="ru-RU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 </a:t>
                </a:r>
              </a:p>
            </p:txBody>
          </p:sp>
          <p:pic>
            <p:nvPicPr>
              <p:cNvPr id="11" name="Рисунок 10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5975" y="1752600"/>
                <a:ext cx="1295400" cy="12954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63500"/>
              </a:effec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50712" y="3371850"/>
              <a:ext cx="9494613" cy="319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49580" algn="just">
                <a:lnSpc>
                  <a:spcPct val="115000"/>
                </a:lnSpc>
                <a:spcAft>
                  <a:spcPts val="0"/>
                </a:spcAft>
              </a:pP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Завдання </a:t>
              </a: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групи </a:t>
              </a: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виконують за 10 </a:t>
              </a: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хвилин, </a:t>
              </a: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користуючись підручником (або заздалегідь заготовленими картками-описами ) та картою рослинності України, </a:t>
              </a: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характеризують </a:t>
              </a: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та </a:t>
              </a: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презентують </a:t>
              </a: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на широкий загал основних рослинні </a:t>
              </a: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угрупування </a:t>
              </a: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України, відповідаючи на наступні запитання:</a:t>
              </a:r>
              <a:endParaRPr lang="ru-RU" sz="1400" dirty="0">
                <a:ea typeface="Calibri"/>
                <a:cs typeface="Times New Roman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Загальна  площа, зайнята угрупуванням рослинності</a:t>
              </a:r>
              <a:endParaRPr lang="ru-RU" sz="1400" dirty="0">
                <a:ea typeface="Calibri"/>
                <a:cs typeface="Times New Roman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Особливості поширення на території України.</a:t>
              </a:r>
              <a:endParaRPr lang="ru-RU" sz="1400" dirty="0">
                <a:ea typeface="Calibri"/>
                <a:cs typeface="Times New Roman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uk-UA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Видовий склад рослинності. Характеристика окремих видів </a:t>
              </a:r>
              <a:endPara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lvl="0" algn="just">
                <a:lnSpc>
                  <a:spcPct val="115000"/>
                </a:lnSpc>
                <a:spcAft>
                  <a:spcPts val="0"/>
                </a:spcAft>
              </a:pPr>
              <a:r>
                <a:rPr lang="uk-UA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рослин </a:t>
              </a:r>
              <a:endParaRPr lang="ru-RU" sz="1400" dirty="0">
                <a:ea typeface="Calibri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uk-UA" i="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 	Перегляд відеоролику  «Різноманітність видового </a:t>
              </a:r>
              <a:endParaRPr lang="uk-UA" i="1" dirty="0" smtClean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uk-UA" i="1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складу </a:t>
              </a:r>
              <a:r>
                <a:rPr lang="uk-UA" i="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рослин України»  </a:t>
              </a:r>
              <a:r>
                <a:rPr lang="uk-UA" b="1" i="1" u="sng" dirty="0">
                  <a:solidFill>
                    <a:srgbClr val="000000"/>
                  </a:solidFill>
                  <a:latin typeface="Times New Roman"/>
                  <a:ea typeface="Times New Roman"/>
                  <a:hlinkClick r:id="rId11"/>
                </a:rPr>
                <a:t>https://www.youtube.com/watch?v=FRhpk9R29yI</a:t>
              </a:r>
              <a:endParaRPr lang="ru-RU" sz="3200" b="1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3383532" y="1340768"/>
              <a:ext cx="581025" cy="8976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2792982" y="1340768"/>
              <a:ext cx="638175" cy="8976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7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729505" y="4376695"/>
            <a:ext cx="3770492" cy="2179819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73739" y="188640"/>
            <a:ext cx="9969282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Картка№1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</a:rPr>
              <a:t>Ліси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3200" b="1" dirty="0"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Займають площу близько 10 </a:t>
            </a:r>
            <a:r>
              <a:rPr lang="uk-UA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млн. 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га. Тут переважають такі породи: сосна, дуб, ялина, бук, береза, вільха, граб, бук. Серед рівнинних лісів утворюються </a:t>
            </a:r>
            <a:r>
              <a:rPr lang="uk-UA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угрупування 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соснових, сосново-дубових, дубових, дубово-грабових, вільхових лісів. У південних районах додаються акації, різни чагарники. У байрачних (у ярах, балках) лісах дуби сусідять з кленами, берестом, ясенем. У Карпатах ліси складають ялина, бук, ялиця, граб. У Кримських горах поширені південні види дуба (пухнастий, скельний), граба, сосни.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7" y="2708700"/>
            <a:ext cx="2929219" cy="144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08" y="2312241"/>
            <a:ext cx="2306558" cy="223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34" y="4751054"/>
            <a:ext cx="3111220" cy="1954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85" y="2538514"/>
            <a:ext cx="3111220" cy="2074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7909"/>
          <a:stretch/>
        </p:blipFill>
        <p:spPr bwMode="auto">
          <a:xfrm>
            <a:off x="273739" y="4376695"/>
            <a:ext cx="3169396" cy="2010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973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556789" y="4509119"/>
            <a:ext cx="3614224" cy="216024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10907" y="183316"/>
            <a:ext cx="9804122" cy="290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Картка №2</a:t>
            </a:r>
            <a:endParaRPr lang="ru-RU" sz="1400" dirty="0"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</a:rPr>
              <a:t>Болота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3200" b="1" dirty="0"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На низових болотах ростуть вільха, очерет, осока, рогіз,</a:t>
            </a:r>
            <a:endParaRPr lang="ru-RU" sz="3200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мохи, ягідні рослини. Рослинний світ верхових боліт бідніший, є сосна, журавлина, росянка, мохи. Розповсюджені в Поліссі, в </a:t>
            </a:r>
            <a:r>
              <a:rPr lang="uk-UA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долинах річок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, в Карпатах.</a:t>
            </a:r>
            <a:endParaRPr lang="ru-RU" sz="3200" b="1" dirty="0"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</a:rPr>
              <a:t>Луки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3200" b="1" dirty="0"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Займають близько 7 </a:t>
            </a:r>
            <a:r>
              <a:rPr lang="uk-UA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млн. 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га переважно на заході Поліської низовини, в Карпатах, на заплавах річок. Переважають багаторічні трави за умов відносно вологого клімату. У лучних угрупуваннях переважають злаки (вівсяниця, тонконіг, тимофіївка, пирій, осока),бобові (конюшина, в’язіль, люцерна).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42" name="Picture 2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2" y="3630976"/>
            <a:ext cx="3445844" cy="2143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09" y="2828735"/>
            <a:ext cx="2525550" cy="172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25" y="2824935"/>
            <a:ext cx="2883319" cy="3844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430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885395" y="4548773"/>
            <a:ext cx="3703032" cy="2118529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1" y="1779526"/>
            <a:ext cx="3671824" cy="230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49933" y="260648"/>
            <a:ext cx="9937104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Картка№3</a:t>
            </a:r>
            <a:endParaRPr lang="ru-RU" sz="1400" dirty="0"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</a:rPr>
              <a:t>Степи. </a:t>
            </a:r>
            <a:endParaRPr lang="ru-RU" sz="3200" b="1" dirty="0"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Переважають багаторічні трави, що пристосувались </a:t>
            </a:r>
            <a:r>
              <a:rPr lang="uk-UA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 посушливого 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помірного клімату. Найпоширеніші злаки: ковила,кострець, житняк, типчак, осока. Від переважання видів рослин формуються степи ковилові (справжні), лучні, пустельні.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4180894" y="3839256"/>
            <a:ext cx="2880320" cy="199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ÐÐ°ÑÑÐ¸Ð½ÐºÐ¸ Ð¿Ð¾ Ð·Ð°Ð¿ÑÐ¾ÑÑ ÐºÐ°ÑÑÐ¸Ð½ÐºÐ¸ ÑÐ°ÑÑÐ¸ÑÐµÐ»ÑÐ½Ð¾ÑÑÐ¸ ÑÐºÑÐ°Ð¸Ð½Ñ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12" y="1913361"/>
            <a:ext cx="2849241" cy="160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9" y="4227544"/>
            <a:ext cx="3672408" cy="243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4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85" y="2517334"/>
            <a:ext cx="3168352" cy="171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1118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50472" y="4509120"/>
            <a:ext cx="4215682" cy="2348881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130453" y="1124744"/>
            <a:ext cx="523176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1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Червона книга України являє собою документ, в якому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зібрані</a:t>
            </a:r>
            <a:r>
              <a:rPr lang="ru-RU" sz="1400" dirty="0">
                <a:ea typeface="Times New Roman"/>
                <a:cs typeface="Times New Roman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матеріали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 сучасний стан рідкісних рослин і тварин у нашій державі. Але сьогодні ми з вами зупинимося на розгляді цієї книги стосовно тієї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частини,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якій говориться про рослини, які ростуть в нашій державі та потребують їх захисту.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7170" name="Picture 2" descr="ÐÐ°ÑÑÐ¸Ð½ÐºÐ¸ Ð¿Ð¾ Ð·Ð°Ð¿ÑÐ¾ÑÑ ÑÐµÑÐ²Ð¾Ð½Ð° ÐºÐ½Ð¸Ð³Ð° ÑÐºÑÐ°Ð¸Ð½Ñ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0"/>
          <a:stretch/>
        </p:blipFill>
        <p:spPr bwMode="auto">
          <a:xfrm>
            <a:off x="161901" y="1013915"/>
            <a:ext cx="5400600" cy="39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1941" y="5541316"/>
            <a:ext cx="5273675" cy="687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Перегляд  відеоролику  «Червона книга України»</a:t>
            </a:r>
            <a:endParaRPr lang="ru-RU" sz="1400" dirty="0">
              <a:ea typeface="Calibri"/>
              <a:cs typeface="Times New Roman"/>
            </a:endParaRPr>
          </a:p>
          <a:p>
            <a:r>
              <a:rPr lang="uk-UA" b="1" i="1" u="sng" dirty="0">
                <a:solidFill>
                  <a:srgbClr val="000000"/>
                </a:solidFill>
                <a:latin typeface="Times New Roman"/>
                <a:ea typeface="Times New Roman"/>
                <a:hlinkClick r:id="rId10"/>
              </a:rPr>
              <a:t>https://www.youtube.com/watch?v=DIrJJlmhbXo</a:t>
            </a:r>
            <a:endParaRPr lang="ru-RU" dirty="0"/>
          </a:p>
        </p:txBody>
      </p:sp>
      <p:pic>
        <p:nvPicPr>
          <p:cNvPr id="6" name="Черврна книга Україн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6917" y="5541316"/>
            <a:ext cx="723478" cy="4069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2354" y="90585"/>
            <a:ext cx="45961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Прийом «Словничок»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6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" y="-1"/>
            <a:ext cx="10548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303209" y="3158818"/>
            <a:ext cx="5062945" cy="3699184"/>
            <a:chOff x="6150472" y="4509120"/>
            <a:chExt cx="4215682" cy="2348881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733" y="4912513"/>
              <a:ext cx="2715421" cy="194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67" l="6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472" y="4509120"/>
              <a:ext cx="2857971" cy="191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41328" y="151179"/>
            <a:ext cx="494766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Зелена Книга України - збірник інформації про рідкісні і типові рослини угруповання, які також потребують охорони. Вони містять типові зональні </a:t>
            </a:r>
            <a:r>
              <a:rPr lang="uk-UA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угруповання, </a:t>
            </a: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також унікальні для України види, які збереглися після освоєння території і площі яких зменшуються. Усього до Зеленої книги України занесено 127 типових, рідкісних і зникаючих угрупувань природної рослинності.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6146" name="Picture 2" descr="ÐÐ°ÑÑÐ¸Ð½ÐºÐ¸ Ð¿Ð¾ Ð·Ð°Ð¿ÑÐ¾ÑÑ Ð·ÐµÐ»ÐµÐ½Ð° ÐºÐ½Ð¸Ð³Ð° ÑÐºÑÐ°Ð¸Ð½Ñ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92" y="269322"/>
            <a:ext cx="4875661" cy="36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2" y="3158817"/>
            <a:ext cx="4809655" cy="36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2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746</Words>
  <Application>Microsoft Office PowerPoint</Application>
  <PresentationFormat>Произвольный</PresentationFormat>
  <Paragraphs>107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Вячеслав</cp:lastModifiedBy>
  <cp:revision>25</cp:revision>
  <dcterms:created xsi:type="dcterms:W3CDTF">2018-06-05T18:10:57Z</dcterms:created>
  <dcterms:modified xsi:type="dcterms:W3CDTF">2018-06-10T08:23:38Z</dcterms:modified>
</cp:coreProperties>
</file>