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67" r:id="rId2"/>
    <p:sldId id="269" r:id="rId3"/>
    <p:sldId id="256" r:id="rId4"/>
    <p:sldId id="268" r:id="rId5"/>
    <p:sldId id="278" r:id="rId6"/>
    <p:sldId id="279" r:id="rId7"/>
    <p:sldId id="281" r:id="rId8"/>
    <p:sldId id="280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7" r:id="rId23"/>
    <p:sldId id="298" r:id="rId24"/>
    <p:sldId id="264" r:id="rId25"/>
    <p:sldId id="272" r:id="rId26"/>
    <p:sldId id="302" r:id="rId27"/>
    <p:sldId id="265" r:id="rId28"/>
    <p:sldId id="266" r:id="rId29"/>
  </p:sldIdLst>
  <p:sldSz cx="10477500" cy="6948488"/>
  <p:notesSz cx="6858000" cy="9144000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1092" y="-1266"/>
      </p:cViewPr>
      <p:guideLst>
        <p:guide orient="horz" pos="2189"/>
        <p:guide pos="33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05BFB-FD02-42A4-B024-30E728FE1180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15B3D86-926A-4CC7-8AA0-D4C96E20CBEA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noProof="0" dirty="0" smtClean="0"/>
            <a:t>о возможности объединение ПК локальной сети в рабочую группу и домен</a:t>
          </a:r>
          <a:endParaRPr lang="uk-UA" sz="2400" b="1" i="0" noProof="0" dirty="0" smtClean="0"/>
        </a:p>
      </dgm:t>
    </dgm:pt>
    <dgm:pt modelId="{DF55645F-A126-4D86-9561-716167B27046}" type="parTrans" cxnId="{68FB6ADD-641A-4696-9742-88298C57E541}">
      <dgm:prSet/>
      <dgm:spPr/>
      <dgm:t>
        <a:bodyPr/>
        <a:lstStyle/>
        <a:p>
          <a:endParaRPr lang="uk-UA"/>
        </a:p>
      </dgm:t>
    </dgm:pt>
    <dgm:pt modelId="{2D71F001-BD1C-49B7-AFB3-4937C19A9401}" type="sibTrans" cxnId="{68FB6ADD-641A-4696-9742-88298C57E541}">
      <dgm:prSet/>
      <dgm:spPr/>
      <dgm:t>
        <a:bodyPr/>
        <a:lstStyle/>
        <a:p>
          <a:endParaRPr lang="uk-UA"/>
        </a:p>
      </dgm:t>
    </dgm:pt>
    <dgm:pt modelId="{9955DCCA-1927-447A-B0E0-D61663048EE8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noProof="0" dirty="0" smtClean="0"/>
            <a:t>как организовать общий доступ к файлам ПК локальной сети</a:t>
          </a:r>
          <a:endParaRPr lang="uk-UA" sz="2400" b="1" noProof="0" dirty="0" smtClean="0"/>
        </a:p>
      </dgm:t>
    </dgm:pt>
    <dgm:pt modelId="{E50F8F57-8A45-42CA-A274-24C4CA1CD071}" type="sibTrans" cxnId="{F726AB76-4D4D-43E1-B7BC-CD8D37266646}">
      <dgm:prSet/>
      <dgm:spPr/>
      <dgm:t>
        <a:bodyPr/>
        <a:lstStyle/>
        <a:p>
          <a:endParaRPr lang="uk-UA"/>
        </a:p>
      </dgm:t>
    </dgm:pt>
    <dgm:pt modelId="{BEB06C26-D1FE-49F6-AF77-63A677BA45F4}" type="parTrans" cxnId="{F726AB76-4D4D-43E1-B7BC-CD8D37266646}">
      <dgm:prSet/>
      <dgm:spPr/>
      <dgm:t>
        <a:bodyPr/>
        <a:lstStyle/>
        <a:p>
          <a:endParaRPr lang="uk-UA"/>
        </a:p>
      </dgm:t>
    </dgm:pt>
    <dgm:pt modelId="{D730C3CA-B9C7-4615-91B4-AFC6A07D29F5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noProof="0" dirty="0" smtClean="0"/>
            <a:t>алгоритм создания учетной записи пользователя на ПК</a:t>
          </a:r>
          <a:endParaRPr lang="uk-UA" sz="2400" b="1" noProof="0" dirty="0" smtClean="0"/>
        </a:p>
      </dgm:t>
    </dgm:pt>
    <dgm:pt modelId="{9D728392-87A9-4A0A-886E-C5A324CD2392}" type="parTrans" cxnId="{E2E514F9-F3D1-4765-93D3-9D8A56F61576}">
      <dgm:prSet/>
      <dgm:spPr/>
      <dgm:t>
        <a:bodyPr/>
        <a:lstStyle/>
        <a:p>
          <a:endParaRPr lang="ru-RU"/>
        </a:p>
      </dgm:t>
    </dgm:pt>
    <dgm:pt modelId="{ACC53A0C-F247-42DE-BA98-070224023EB7}" type="sibTrans" cxnId="{E2E514F9-F3D1-4765-93D3-9D8A56F61576}">
      <dgm:prSet/>
      <dgm:spPr/>
      <dgm:t>
        <a:bodyPr/>
        <a:lstStyle/>
        <a:p>
          <a:endParaRPr lang="ru-RU"/>
        </a:p>
      </dgm:t>
    </dgm:pt>
    <dgm:pt modelId="{99F1CCF4-A17E-49C9-8AEB-391559D81481}" type="pres">
      <dgm:prSet presAssocID="{E5105BFB-FD02-42A4-B024-30E728FE118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68CD38-B12D-46BE-8FCD-4AC86F366FD7}" type="pres">
      <dgm:prSet presAssocID="{E5105BFB-FD02-42A4-B024-30E728FE1180}" presName="arrow" presStyleLbl="bgShp" presStyleIdx="0" presStyleCnt="1"/>
      <dgm:spPr/>
      <dgm:t>
        <a:bodyPr/>
        <a:lstStyle/>
        <a:p>
          <a:endParaRPr lang="ru-RU"/>
        </a:p>
      </dgm:t>
    </dgm:pt>
    <dgm:pt modelId="{AA0725C2-0D92-497C-9D42-95CD3B744D48}" type="pres">
      <dgm:prSet presAssocID="{E5105BFB-FD02-42A4-B024-30E728FE1180}" presName="linearProcess" presStyleCnt="0"/>
      <dgm:spPr/>
      <dgm:t>
        <a:bodyPr/>
        <a:lstStyle/>
        <a:p>
          <a:endParaRPr lang="ru-RU"/>
        </a:p>
      </dgm:t>
    </dgm:pt>
    <dgm:pt modelId="{9272DA35-AF0A-4748-82CD-DC3F5A031FB3}" type="pres">
      <dgm:prSet presAssocID="{315B3D86-926A-4CC7-8AA0-D4C96E20CBEA}" presName="textNode" presStyleLbl="node1" presStyleIdx="0" presStyleCnt="3" custScaleY="116921" custLinFactNeighborY="-7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DB893-1480-4CEE-99A3-9EA7E3D5FE0C}" type="pres">
      <dgm:prSet presAssocID="{2D71F001-BD1C-49B7-AFB3-4937C19A9401}" presName="sibTrans" presStyleCnt="0"/>
      <dgm:spPr/>
      <dgm:t>
        <a:bodyPr/>
        <a:lstStyle/>
        <a:p>
          <a:endParaRPr lang="ru-RU"/>
        </a:p>
      </dgm:t>
    </dgm:pt>
    <dgm:pt modelId="{98808E99-35FD-4315-9FBE-73AA31CE7DAB}" type="pres">
      <dgm:prSet presAssocID="{9955DCCA-1927-447A-B0E0-D61663048EE8}" presName="textNode" presStyleLbl="node1" presStyleIdx="1" presStyleCnt="3" custLinFactNeighborY="-36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58395-FAF9-4D93-88F9-0CD4EF9DAD97}" type="pres">
      <dgm:prSet presAssocID="{E50F8F57-8A45-42CA-A274-24C4CA1CD071}" presName="sibTrans" presStyleCnt="0"/>
      <dgm:spPr/>
      <dgm:t>
        <a:bodyPr/>
        <a:lstStyle/>
        <a:p>
          <a:endParaRPr lang="ru-RU"/>
        </a:p>
      </dgm:t>
    </dgm:pt>
    <dgm:pt modelId="{A5E9758F-819B-46FA-BAFB-41F7C98BF416}" type="pres">
      <dgm:prSet presAssocID="{D730C3CA-B9C7-4615-91B4-AFC6A07D29F5}" presName="textNode" presStyleLbl="node1" presStyleIdx="2" presStyleCnt="3" custScaleX="105660" custScaleY="116918" custLinFactNeighborY="-9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7078D7-3A0D-4D85-96FA-03E265CF08B3}" type="presOf" srcId="{E5105BFB-FD02-42A4-B024-30E728FE1180}" destId="{99F1CCF4-A17E-49C9-8AEB-391559D81481}" srcOrd="0" destOrd="0" presId="urn:microsoft.com/office/officeart/2005/8/layout/hProcess9"/>
    <dgm:cxn modelId="{8459F256-FC7F-44BF-BC88-7F0D14CFE730}" type="presOf" srcId="{315B3D86-926A-4CC7-8AA0-D4C96E20CBEA}" destId="{9272DA35-AF0A-4748-82CD-DC3F5A031FB3}" srcOrd="0" destOrd="0" presId="urn:microsoft.com/office/officeart/2005/8/layout/hProcess9"/>
    <dgm:cxn modelId="{3A1B98F5-D044-44D1-9802-433E71587CC2}" type="presOf" srcId="{9955DCCA-1927-447A-B0E0-D61663048EE8}" destId="{98808E99-35FD-4315-9FBE-73AA31CE7DAB}" srcOrd="0" destOrd="0" presId="urn:microsoft.com/office/officeart/2005/8/layout/hProcess9"/>
    <dgm:cxn modelId="{F726AB76-4D4D-43E1-B7BC-CD8D37266646}" srcId="{E5105BFB-FD02-42A4-B024-30E728FE1180}" destId="{9955DCCA-1927-447A-B0E0-D61663048EE8}" srcOrd="1" destOrd="0" parTransId="{BEB06C26-D1FE-49F6-AF77-63A677BA45F4}" sibTransId="{E50F8F57-8A45-42CA-A274-24C4CA1CD071}"/>
    <dgm:cxn modelId="{E2E514F9-F3D1-4765-93D3-9D8A56F61576}" srcId="{E5105BFB-FD02-42A4-B024-30E728FE1180}" destId="{D730C3CA-B9C7-4615-91B4-AFC6A07D29F5}" srcOrd="2" destOrd="0" parTransId="{9D728392-87A9-4A0A-886E-C5A324CD2392}" sibTransId="{ACC53A0C-F247-42DE-BA98-070224023EB7}"/>
    <dgm:cxn modelId="{E092FDC6-BC33-4E11-9DDB-0A2B4BECF335}" type="presOf" srcId="{D730C3CA-B9C7-4615-91B4-AFC6A07D29F5}" destId="{A5E9758F-819B-46FA-BAFB-41F7C98BF416}" srcOrd="0" destOrd="0" presId="urn:microsoft.com/office/officeart/2005/8/layout/hProcess9"/>
    <dgm:cxn modelId="{68FB6ADD-641A-4696-9742-88298C57E541}" srcId="{E5105BFB-FD02-42A4-B024-30E728FE1180}" destId="{315B3D86-926A-4CC7-8AA0-D4C96E20CBEA}" srcOrd="0" destOrd="0" parTransId="{DF55645F-A126-4D86-9561-716167B27046}" sibTransId="{2D71F001-BD1C-49B7-AFB3-4937C19A9401}"/>
    <dgm:cxn modelId="{DA6D19DE-6340-4080-A337-88AF0572CBDC}" type="presParOf" srcId="{99F1CCF4-A17E-49C9-8AEB-391559D81481}" destId="{C668CD38-B12D-46BE-8FCD-4AC86F366FD7}" srcOrd="0" destOrd="0" presId="urn:microsoft.com/office/officeart/2005/8/layout/hProcess9"/>
    <dgm:cxn modelId="{2BC01501-6C1A-4E3F-84EA-EF37A5E6ECE6}" type="presParOf" srcId="{99F1CCF4-A17E-49C9-8AEB-391559D81481}" destId="{AA0725C2-0D92-497C-9D42-95CD3B744D48}" srcOrd="1" destOrd="0" presId="urn:microsoft.com/office/officeart/2005/8/layout/hProcess9"/>
    <dgm:cxn modelId="{7F0BC090-F993-4261-8428-85C6B3858222}" type="presParOf" srcId="{AA0725C2-0D92-497C-9D42-95CD3B744D48}" destId="{9272DA35-AF0A-4748-82CD-DC3F5A031FB3}" srcOrd="0" destOrd="0" presId="urn:microsoft.com/office/officeart/2005/8/layout/hProcess9"/>
    <dgm:cxn modelId="{B4B9DD7C-B77E-4B9B-B57E-DC0D3F2D2D92}" type="presParOf" srcId="{AA0725C2-0D92-497C-9D42-95CD3B744D48}" destId="{C0DDB893-1480-4CEE-99A3-9EA7E3D5FE0C}" srcOrd="1" destOrd="0" presId="urn:microsoft.com/office/officeart/2005/8/layout/hProcess9"/>
    <dgm:cxn modelId="{66828597-155A-407E-8A19-02FF7C805D49}" type="presParOf" srcId="{AA0725C2-0D92-497C-9D42-95CD3B744D48}" destId="{98808E99-35FD-4315-9FBE-73AA31CE7DAB}" srcOrd="2" destOrd="0" presId="urn:microsoft.com/office/officeart/2005/8/layout/hProcess9"/>
    <dgm:cxn modelId="{471FECD1-AFB0-4A82-9F81-F19D513D9D23}" type="presParOf" srcId="{AA0725C2-0D92-497C-9D42-95CD3B744D48}" destId="{8DB58395-FAF9-4D93-88F9-0CD4EF9DAD97}" srcOrd="3" destOrd="0" presId="urn:microsoft.com/office/officeart/2005/8/layout/hProcess9"/>
    <dgm:cxn modelId="{60783D22-9386-44E7-843F-DF8D101E5DED}" type="presParOf" srcId="{AA0725C2-0D92-497C-9D42-95CD3B744D48}" destId="{A5E9758F-819B-46FA-BAFB-41F7C98BF416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68CD38-B12D-46BE-8FCD-4AC86F366FD7}">
      <dsp:nvSpPr>
        <dsp:cNvPr id="0" name=""/>
        <dsp:cNvSpPr/>
      </dsp:nvSpPr>
      <dsp:spPr>
        <a:xfrm>
          <a:off x="767335" y="0"/>
          <a:ext cx="8696466" cy="4673882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272DA35-AF0A-4748-82CD-DC3F5A031FB3}">
      <dsp:nvSpPr>
        <dsp:cNvPr id="0" name=""/>
        <dsp:cNvSpPr/>
      </dsp:nvSpPr>
      <dsp:spPr>
        <a:xfrm>
          <a:off x="446" y="1095062"/>
          <a:ext cx="3110930" cy="2185899"/>
        </a:xfrm>
        <a:prstGeom prst="roundRect">
          <a:avLst/>
        </a:prstGeom>
        <a:solidFill>
          <a:schemeClr val="accent1"/>
        </a:solidFill>
        <a:ln w="12700" cap="rnd" cmpd="sng" algn="ctr">
          <a:solidFill>
            <a:schemeClr val="accent1">
              <a:shade val="50000"/>
              <a:hueMod val="94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noProof="0" dirty="0" smtClean="0"/>
            <a:t>о возможности объединение ПК локальной сети в рабочую группу и домен</a:t>
          </a:r>
          <a:endParaRPr lang="uk-UA" sz="2400" b="1" i="0" kern="1200" noProof="0" dirty="0" smtClean="0"/>
        </a:p>
      </dsp:txBody>
      <dsp:txXfrm>
        <a:off x="446" y="1095062"/>
        <a:ext cx="3110930" cy="2185899"/>
      </dsp:txXfrm>
    </dsp:sp>
    <dsp:sp modelId="{98808E99-35FD-4315-9FBE-73AA31CE7DAB}">
      <dsp:nvSpPr>
        <dsp:cNvPr id="0" name=""/>
        <dsp:cNvSpPr/>
      </dsp:nvSpPr>
      <dsp:spPr>
        <a:xfrm>
          <a:off x="3472064" y="710710"/>
          <a:ext cx="3110930" cy="1869552"/>
        </a:xfrm>
        <a:prstGeom prst="roundRect">
          <a:avLst/>
        </a:prstGeom>
        <a:solidFill>
          <a:schemeClr val="accent1"/>
        </a:solidFill>
        <a:ln w="12700" cap="rnd" cmpd="sng" algn="ctr">
          <a:solidFill>
            <a:schemeClr val="accent1">
              <a:shade val="50000"/>
              <a:hueMod val="94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noProof="0" dirty="0" smtClean="0"/>
            <a:t>как организовать общий доступ к файлам ПК локальной сети</a:t>
          </a:r>
          <a:endParaRPr lang="uk-UA" sz="2400" b="1" kern="1200" noProof="0" dirty="0" smtClean="0"/>
        </a:p>
      </dsp:txBody>
      <dsp:txXfrm>
        <a:off x="3472064" y="710710"/>
        <a:ext cx="3110930" cy="1869552"/>
      </dsp:txXfrm>
    </dsp:sp>
    <dsp:sp modelId="{A5E9758F-819B-46FA-BAFB-41F7C98BF416}">
      <dsp:nvSpPr>
        <dsp:cNvPr id="0" name=""/>
        <dsp:cNvSpPr/>
      </dsp:nvSpPr>
      <dsp:spPr>
        <a:xfrm>
          <a:off x="6943681" y="1073815"/>
          <a:ext cx="3287008" cy="2185843"/>
        </a:xfrm>
        <a:prstGeom prst="roundRect">
          <a:avLst/>
        </a:prstGeom>
        <a:solidFill>
          <a:schemeClr val="accent1"/>
        </a:solidFill>
        <a:ln w="12700" cap="rnd" cmpd="sng" algn="ctr">
          <a:solidFill>
            <a:schemeClr val="accent1">
              <a:shade val="50000"/>
              <a:hueMod val="94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noProof="0" dirty="0" smtClean="0"/>
            <a:t>алгоритм создания учетной записи пользователя на ПК</a:t>
          </a:r>
          <a:endParaRPr lang="uk-UA" sz="2400" b="1" kern="1200" noProof="0" dirty="0" smtClean="0"/>
        </a:p>
      </dsp:txBody>
      <dsp:txXfrm>
        <a:off x="6943681" y="1073815"/>
        <a:ext cx="3287008" cy="2185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532F1-C356-477F-B411-7465A6D7AE9E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44550" y="685800"/>
            <a:ext cx="5168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ED6C5-D0BA-4630-96E7-6B0FE4FEA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BB733-E05B-493D-8A24-6D6C1CBC2800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860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67112" y="1185368"/>
            <a:ext cx="5516998" cy="5059693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540439"/>
            <a:ext cx="7052275" cy="3165423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7" y="3894586"/>
            <a:ext cx="5676745" cy="1938713"/>
          </a:xfrm>
        </p:spPr>
        <p:txBody>
          <a:bodyPr anchor="t">
            <a:normAutofit/>
          </a:bodyPr>
          <a:lstStyle>
            <a:lvl1pPr marL="0" indent="0" algn="l">
              <a:buNone/>
              <a:defRPr sz="2200">
                <a:solidFill>
                  <a:schemeClr val="bg2">
                    <a:lumMod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8D2A-8D63-4B23-AEA7-E4937C36D69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C24A-DC8F-4704-A4F8-90D54214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0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555120"/>
            <a:ext cx="7510785" cy="15441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11188" y="540438"/>
            <a:ext cx="9255125" cy="3165422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0"/>
            </a:lvl1pPr>
            <a:lvl2pPr marL="497845" indent="0">
              <a:buNone/>
              <a:defRPr sz="1700"/>
            </a:lvl2pPr>
            <a:lvl3pPr marL="995690" indent="0">
              <a:buNone/>
              <a:defRPr sz="1700"/>
            </a:lvl3pPr>
            <a:lvl4pPr marL="1493535" indent="0">
              <a:buNone/>
              <a:defRPr sz="1700"/>
            </a:lvl4pPr>
            <a:lvl5pPr marL="1991380" indent="0">
              <a:buNone/>
              <a:defRPr sz="1700"/>
            </a:lvl5pPr>
            <a:lvl6pPr marL="2489225" indent="0">
              <a:buNone/>
              <a:defRPr sz="1700"/>
            </a:lvl6pPr>
            <a:lvl7pPr marL="2987070" indent="0">
              <a:buNone/>
              <a:defRPr sz="1700"/>
            </a:lvl7pPr>
            <a:lvl8pPr marL="3484916" indent="0">
              <a:buNone/>
              <a:defRPr sz="1700"/>
            </a:lvl8pPr>
            <a:lvl9pPr marL="3982761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73127" y="3894585"/>
            <a:ext cx="8343193" cy="463233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700"/>
            </a:lvl1pPr>
            <a:lvl2pPr marL="497845" indent="0">
              <a:buFontTx/>
              <a:buNone/>
              <a:defRPr/>
            </a:lvl2pPr>
            <a:lvl3pPr marL="995690" indent="0">
              <a:buFontTx/>
              <a:buNone/>
              <a:defRPr/>
            </a:lvl3pPr>
            <a:lvl4pPr marL="1493535" indent="0">
              <a:buFontTx/>
              <a:buNone/>
              <a:defRPr/>
            </a:lvl4pPr>
            <a:lvl5pPr marL="199138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8D2A-8D63-4B23-AEA7-E4937C36D69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C24A-DC8F-4704-A4F8-90D54214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56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40438"/>
            <a:ext cx="9255125" cy="2933806"/>
          </a:xfrm>
        </p:spPr>
        <p:txBody>
          <a:bodyPr anchor="ctr">
            <a:normAutofit/>
          </a:bodyPr>
          <a:lstStyle>
            <a:lvl1pPr algn="l">
              <a:defRPr sz="3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7" y="4169093"/>
            <a:ext cx="7314487" cy="1930136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8D2A-8D63-4B23-AEA7-E4937C36D69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C24A-DC8F-4704-A4F8-90D54214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5017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158" y="540438"/>
            <a:ext cx="7860173" cy="2933806"/>
          </a:xfrm>
        </p:spPr>
        <p:txBody>
          <a:bodyPr anchor="ctr">
            <a:normAutofit/>
          </a:bodyPr>
          <a:lstStyle>
            <a:lvl1pPr algn="l">
              <a:defRPr sz="30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2376" y="3474244"/>
            <a:ext cx="7336160" cy="488968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97845" indent="0">
              <a:buFontTx/>
              <a:buNone/>
              <a:defRPr/>
            </a:lvl2pPr>
            <a:lvl3pPr marL="995690" indent="0">
              <a:buFontTx/>
              <a:buNone/>
              <a:defRPr/>
            </a:lvl3pPr>
            <a:lvl4pPr marL="1493535" indent="0">
              <a:buFontTx/>
              <a:buNone/>
              <a:defRPr/>
            </a:lvl4pPr>
            <a:lvl5pPr marL="199138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4357820"/>
            <a:ext cx="7313122" cy="1741408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>
                <a:solidFill>
                  <a:schemeClr val="bg2">
                    <a:lumMod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8D2A-8D63-4B23-AEA7-E4937C36D69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C24A-DC8F-4704-A4F8-90D5421401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61938" y="720000"/>
            <a:ext cx="524011" cy="592492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/>
          <a:p>
            <a:pPr lvl="0"/>
            <a:r>
              <a:rPr lang="en-US" sz="87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18563" y="2805131"/>
            <a:ext cx="524011" cy="592492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/>
          <a:p>
            <a:pPr lvl="0" algn="r"/>
            <a:r>
              <a:rPr lang="en-US" sz="87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5446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3474244"/>
            <a:ext cx="7313122" cy="1719796"/>
          </a:xfrm>
        </p:spPr>
        <p:txBody>
          <a:bodyPr anchor="b">
            <a:normAutofit/>
          </a:bodyPr>
          <a:lstStyle>
            <a:lvl1pPr algn="l">
              <a:defRPr sz="3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7" y="5200708"/>
            <a:ext cx="7314487" cy="8985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8D2A-8D63-4B23-AEA7-E4937C36D69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C24A-DC8F-4704-A4F8-90D54214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1025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159" y="540438"/>
            <a:ext cx="7860171" cy="2933806"/>
          </a:xfrm>
        </p:spPr>
        <p:txBody>
          <a:bodyPr anchor="ctr">
            <a:normAutofit/>
          </a:bodyPr>
          <a:lstStyle>
            <a:lvl1pPr algn="l">
              <a:defRPr sz="30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188" y="3937477"/>
            <a:ext cx="7313122" cy="1063718"/>
          </a:xfrm>
        </p:spPr>
        <p:txBody>
          <a:bodyPr vert="horz" lIns="99569" tIns="49785" rIns="99569" bIns="49785" rtlCol="0" anchor="b">
            <a:normAutofit/>
          </a:bodyPr>
          <a:lstStyle>
            <a:lvl1pPr>
              <a:buNone/>
              <a:defRPr lang="en-US" sz="22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7" y="5018352"/>
            <a:ext cx="7313121" cy="108087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8D2A-8D63-4B23-AEA7-E4937C36D69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C24A-DC8F-4704-A4F8-90D5421401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61938" y="720000"/>
            <a:ext cx="524011" cy="592492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/>
          <a:p>
            <a:pPr lvl="0"/>
            <a:r>
              <a:rPr lang="en-US" sz="87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18563" y="2805131"/>
            <a:ext cx="524011" cy="592492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/>
          <a:p>
            <a:pPr lvl="0" algn="r"/>
            <a:r>
              <a:rPr lang="en-US" sz="87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54296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7" y="540438"/>
            <a:ext cx="8623150" cy="2933806"/>
          </a:xfrm>
        </p:spPr>
        <p:txBody>
          <a:bodyPr vert="horz" lIns="99569" tIns="49785" rIns="99569" bIns="49785" rtlCol="0" anchor="ctr">
            <a:normAutofit/>
          </a:bodyPr>
          <a:lstStyle>
            <a:lvl1pPr>
              <a:defRPr lang="en-US" sz="3000" b="0" dirty="0"/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188" y="3980369"/>
            <a:ext cx="7313122" cy="849260"/>
          </a:xfrm>
        </p:spPr>
        <p:txBody>
          <a:bodyPr vert="horz" lIns="99569" tIns="49785" rIns="99569" bIns="49785" rtlCol="0" anchor="b">
            <a:normAutofit/>
          </a:bodyPr>
          <a:lstStyle>
            <a:lvl1pPr>
              <a:buNone/>
              <a:defRPr lang="en-US" sz="22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7" y="4829630"/>
            <a:ext cx="7313121" cy="126959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8D2A-8D63-4B23-AEA7-E4937C36D69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C24A-DC8F-4704-A4F8-90D54214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577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555120"/>
            <a:ext cx="7510785" cy="1544108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540439"/>
            <a:ext cx="7510785" cy="381738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8D2A-8D63-4B23-AEA7-E4937C36D69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C24A-DC8F-4704-A4F8-90D54214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869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4007" y="540438"/>
            <a:ext cx="2342306" cy="4477914"/>
          </a:xfrm>
        </p:spPr>
        <p:txBody>
          <a:bodyPr vert="eaVert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7" y="540438"/>
            <a:ext cx="6703139" cy="55587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8D2A-8D63-4B23-AEA7-E4937C36D69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C24A-DC8F-4704-A4F8-90D54214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61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555120"/>
            <a:ext cx="7510785" cy="15441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540438"/>
            <a:ext cx="7510785" cy="381738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8D2A-8D63-4B23-AEA7-E4937C36D69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C24A-DC8F-4704-A4F8-90D54214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321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007340"/>
            <a:ext cx="7336161" cy="2350477"/>
          </a:xfrm>
        </p:spPr>
        <p:txBody>
          <a:bodyPr anchor="b">
            <a:normAutofit/>
          </a:bodyPr>
          <a:lstStyle>
            <a:lvl1pPr algn="l">
              <a:defRPr sz="35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4546542"/>
            <a:ext cx="7336160" cy="1552687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8D2A-8D63-4B23-AEA7-E4937C36D69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C24A-DC8F-4704-A4F8-90D54214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87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555120"/>
            <a:ext cx="7510785" cy="1544108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611188" y="540438"/>
            <a:ext cx="4526004" cy="381738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342290" y="540438"/>
            <a:ext cx="4524023" cy="3808801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8D2A-8D63-4B23-AEA7-E4937C36D69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C24A-DC8F-4704-A4F8-90D54214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71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555120"/>
            <a:ext cx="7510785" cy="1544108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126" y="540438"/>
            <a:ext cx="4258909" cy="617643"/>
          </a:xfrm>
        </p:spPr>
        <p:txBody>
          <a:bodyPr anchor="b">
            <a:noAutofit/>
          </a:bodyPr>
          <a:lstStyle>
            <a:lvl1pPr marL="0" indent="0">
              <a:buNone/>
              <a:defRPr sz="2600" b="0" cap="all">
                <a:solidFill>
                  <a:schemeClr val="tx1"/>
                </a:solidFill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7" y="1158082"/>
            <a:ext cx="4520848" cy="3199736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3040" y="574216"/>
            <a:ext cx="4312975" cy="583865"/>
          </a:xfrm>
        </p:spPr>
        <p:txBody>
          <a:bodyPr anchor="b">
            <a:noAutofit/>
          </a:bodyPr>
          <a:lstStyle>
            <a:lvl1pPr marL="0" indent="0">
              <a:buNone/>
              <a:defRPr sz="2600" b="0" cap="all">
                <a:solidFill>
                  <a:schemeClr val="tx1"/>
                </a:solidFill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2291" y="1158082"/>
            <a:ext cx="4533724" cy="319115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8D2A-8D63-4B23-AEA7-E4937C36D69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C24A-DC8F-4704-A4F8-90D54214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72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555120"/>
            <a:ext cx="7510785" cy="1544108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8D2A-8D63-4B23-AEA7-E4937C36D69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C24A-DC8F-4704-A4F8-90D54214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130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8D2A-8D63-4B23-AEA7-E4937C36D69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C24A-DC8F-4704-A4F8-90D54214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44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8889" y="540438"/>
            <a:ext cx="3667125" cy="154410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540438"/>
            <a:ext cx="5086073" cy="555879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8889" y="2238960"/>
            <a:ext cx="3667125" cy="2118860"/>
          </a:xfrm>
        </p:spPr>
        <p:txBody>
          <a:bodyPr anchor="t">
            <a:normAutofit/>
          </a:bodyPr>
          <a:lstStyle>
            <a:lvl1pPr marL="0" indent="0">
              <a:buNone/>
              <a:defRPr sz="17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8D2A-8D63-4B23-AEA7-E4937C36D69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C24A-DC8F-4704-A4F8-90D54214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05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437" y="1466903"/>
            <a:ext cx="4082900" cy="1158081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73125" y="926465"/>
            <a:ext cx="3759449" cy="4863942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0"/>
            </a:lvl1pPr>
            <a:lvl2pPr marL="497845" indent="0">
              <a:buNone/>
              <a:defRPr sz="1700"/>
            </a:lvl2pPr>
            <a:lvl3pPr marL="995690" indent="0">
              <a:buNone/>
              <a:defRPr sz="1700"/>
            </a:lvl3pPr>
            <a:lvl4pPr marL="1493535" indent="0">
              <a:buNone/>
              <a:defRPr sz="1700"/>
            </a:lvl4pPr>
            <a:lvl5pPr marL="1991380" indent="0">
              <a:buNone/>
              <a:defRPr sz="1700"/>
            </a:lvl5pPr>
            <a:lvl6pPr marL="2489225" indent="0">
              <a:buNone/>
              <a:defRPr sz="1700"/>
            </a:lvl6pPr>
            <a:lvl7pPr marL="2987070" indent="0">
              <a:buNone/>
              <a:defRPr sz="1700"/>
            </a:lvl7pPr>
            <a:lvl8pPr marL="3484916" indent="0">
              <a:buNone/>
              <a:defRPr sz="1700"/>
            </a:lvl8pPr>
            <a:lvl9pPr marL="3982761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1698" y="2779395"/>
            <a:ext cx="4084006" cy="211028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8D2A-8D63-4B23-AEA7-E4937C36D69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1188" y="6253640"/>
            <a:ext cx="6659267" cy="36994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C24A-DC8F-4704-A4F8-90D54214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536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43482" y="3946056"/>
            <a:ext cx="2830731" cy="2693611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4555120"/>
            <a:ext cx="7510785" cy="1544108"/>
          </a:xfrm>
          <a:prstGeom prst="rect">
            <a:avLst/>
          </a:prstGeom>
          <a:effectLst/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540439"/>
            <a:ext cx="7510785" cy="381738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13823" y="6253643"/>
            <a:ext cx="1375531" cy="369943"/>
          </a:xfrm>
          <a:prstGeom prst="rect">
            <a:avLst/>
          </a:prstGeom>
        </p:spPr>
        <p:txBody>
          <a:bodyPr vert="horz" lIns="99569" tIns="49785" rIns="99569" bIns="49785" rtlCol="0" anchor="t"/>
          <a:lstStyle>
            <a:lvl1pPr algn="r">
              <a:defRPr sz="1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6C8D2A-8D63-4B23-AEA7-E4937C36D69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1188" y="6253640"/>
            <a:ext cx="6659267" cy="369943"/>
          </a:xfrm>
          <a:prstGeom prst="rect">
            <a:avLst/>
          </a:prstGeom>
        </p:spPr>
        <p:txBody>
          <a:bodyPr vert="horz" lIns="99569" tIns="49785" rIns="99569" bIns="49785" rtlCol="0" anchor="t"/>
          <a:lstStyle>
            <a:lvl1pPr algn="l">
              <a:defRPr sz="1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8197" y="5652084"/>
            <a:ext cx="981873" cy="678764"/>
          </a:xfrm>
          <a:prstGeom prst="rect">
            <a:avLst/>
          </a:prstGeom>
        </p:spPr>
        <p:txBody>
          <a:bodyPr vert="horz" lIns="99569" tIns="49785" rIns="99569" bIns="49785" rtlCol="0" anchor="b"/>
          <a:lstStyle>
            <a:lvl1pPr algn="r">
              <a:defRPr sz="3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970C24A-DC8F-4704-A4F8-90D5421401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259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97845" rtl="0" eaLnBrk="1" latinLnBrk="0" hangingPunct="1">
        <a:spcBef>
          <a:spcPct val="0"/>
        </a:spcBef>
        <a:buNone/>
        <a:defRPr sz="35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1153" indent="-311153" algn="l" defTabSz="497845" rtl="0" eaLnBrk="1" latinLnBrk="0" hangingPunct="1">
        <a:spcBef>
          <a:spcPct val="20000"/>
        </a:spcBef>
        <a:spcAft>
          <a:spcPts val="6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808998" indent="-311153" algn="l" defTabSz="497845" rtl="0" eaLnBrk="1" latinLnBrk="0" hangingPunct="1">
        <a:spcBef>
          <a:spcPct val="20000"/>
        </a:spcBef>
        <a:spcAft>
          <a:spcPts val="6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306843" indent="-311153" algn="l" defTabSz="497845" rtl="0" eaLnBrk="1" latinLnBrk="0" hangingPunct="1">
        <a:spcBef>
          <a:spcPct val="20000"/>
        </a:spcBef>
        <a:spcAft>
          <a:spcPts val="6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680227" indent="-186692" algn="l" defTabSz="497845" rtl="0" eaLnBrk="1" latinLnBrk="0" hangingPunct="1">
        <a:spcBef>
          <a:spcPct val="20000"/>
        </a:spcBef>
        <a:spcAft>
          <a:spcPts val="6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178072" indent="-186692" algn="l" defTabSz="497845" rtl="0" eaLnBrk="1" latinLnBrk="0" hangingPunct="1">
        <a:spcBef>
          <a:spcPct val="20000"/>
        </a:spcBef>
        <a:spcAft>
          <a:spcPts val="6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738148" indent="-248923" algn="l" defTabSz="497845" rtl="0" eaLnBrk="1" latinLnBrk="0" hangingPunct="1">
        <a:spcBef>
          <a:spcPct val="20000"/>
        </a:spcBef>
        <a:spcAft>
          <a:spcPts val="6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235993" indent="-248923" algn="l" defTabSz="497845" rtl="0" eaLnBrk="1" latinLnBrk="0" hangingPunct="1">
        <a:spcBef>
          <a:spcPct val="20000"/>
        </a:spcBef>
        <a:spcAft>
          <a:spcPts val="6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733838" indent="-248923" algn="l" defTabSz="497845" rtl="0" eaLnBrk="1" latinLnBrk="0" hangingPunct="1">
        <a:spcBef>
          <a:spcPct val="20000"/>
        </a:spcBef>
        <a:spcAft>
          <a:spcPts val="6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231683" indent="-248923" algn="l" defTabSz="497845" rtl="0" eaLnBrk="1" latinLnBrk="0" hangingPunct="1">
        <a:spcBef>
          <a:spcPct val="20000"/>
        </a:spcBef>
        <a:spcAft>
          <a:spcPts val="6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gif"/><Relationship Id="rId7" Type="http://schemas.openxmlformats.org/officeDocument/2006/relationships/image" Target="../media/image9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777648" y="166982"/>
            <a:ext cx="3518578" cy="694845"/>
          </a:xfrm>
        </p:spPr>
        <p:txBody>
          <a:bodyPr/>
          <a:lstStyle/>
          <a:p>
            <a:fld id="{0BF8B7C6-725B-450F-B024-B75F68AAD334}" type="datetime4">
              <a:rPr lang="ru-RU" sz="2400" i="1" smtClean="0">
                <a:latin typeface="Arial Black" pitchFamily="34" charset="0"/>
              </a:rPr>
              <a:pPr/>
              <a:t>24 января 2016 г.</a:t>
            </a:fld>
            <a:endParaRPr lang="ru-RU" sz="2400" i="1" dirty="0">
              <a:latin typeface="Arial Black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9112" y="309088"/>
            <a:ext cx="8393373" cy="1158081"/>
          </a:xfrm>
          <a:prstGeom prst="rect">
            <a:avLst/>
          </a:prstGeom>
          <a:effectLst/>
        </p:spPr>
        <p:txBody>
          <a:bodyPr vert="horz" lIns="92300" tIns="46150" rIns="92300" bIns="4615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61498">
              <a:spcBef>
                <a:spcPct val="0"/>
              </a:spcBef>
              <a:defRPr/>
            </a:pPr>
            <a:r>
              <a:rPr lang="ru-RU" sz="44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Ответьте на вопросы </a:t>
            </a:r>
            <a:r>
              <a:rPr lang="ru-RU" sz="32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(</a:t>
            </a:r>
            <a:r>
              <a:rPr lang="ru-RU" sz="3200" b="1" spc="50" dirty="0" err="1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д</a:t>
            </a:r>
            <a:r>
              <a:rPr lang="ru-RU" sz="32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/</a:t>
            </a:r>
            <a:r>
              <a:rPr lang="ru-RU" sz="3200" b="1" spc="50" dirty="0" err="1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з</a:t>
            </a:r>
            <a:r>
              <a:rPr lang="ru-RU" sz="32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)</a:t>
            </a:r>
            <a:endParaRPr lang="ru-RU" sz="4400" b="1" spc="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3554" name="Picture 2" descr="C:\Users\777\Pictures\для шаблона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8"/>
          <a:stretch>
            <a:fillRect/>
          </a:stretch>
        </p:blipFill>
        <p:spPr bwMode="auto">
          <a:xfrm>
            <a:off x="0" y="163776"/>
            <a:ext cx="1847919" cy="1497427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464024" y="1433012"/>
            <a:ext cx="9591693" cy="51315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ru-RU" sz="2400" b="1" dirty="0" smtClean="0"/>
              <a:t>1. Что такое компьютерная сеть? Какая сеть является локальной?</a:t>
            </a:r>
          </a:p>
          <a:p>
            <a:pPr>
              <a:lnSpc>
                <a:spcPct val="120000"/>
              </a:lnSpc>
            </a:pPr>
            <a:r>
              <a:rPr lang="ru-RU" sz="2400" b="1" dirty="0" smtClean="0"/>
              <a:t>2. Чем отличаются </a:t>
            </a:r>
            <a:r>
              <a:rPr lang="ru-RU" sz="2400" b="1" dirty="0" err="1" smtClean="0"/>
              <a:t>одноранговые</a:t>
            </a:r>
            <a:r>
              <a:rPr lang="ru-RU" sz="2400" b="1" dirty="0" smtClean="0"/>
              <a:t> сети от сетей с выделенным сервером? Какие функции могут выполнять серверы?</a:t>
            </a:r>
          </a:p>
          <a:p>
            <a:pPr>
              <a:lnSpc>
                <a:spcPct val="120000"/>
              </a:lnSpc>
            </a:pPr>
            <a:r>
              <a:rPr lang="ru-RU" sz="2400" b="1" dirty="0" smtClean="0"/>
              <a:t>3. Какое программное обеспечение используется для организации работы в сети?</a:t>
            </a:r>
          </a:p>
          <a:p>
            <a:pPr>
              <a:lnSpc>
                <a:spcPct val="120000"/>
              </a:lnSpc>
            </a:pPr>
            <a:r>
              <a:rPr lang="ru-RU" sz="2400" b="1" dirty="0" smtClean="0"/>
              <a:t>4. Расскажите алгоритмы, которые нужно выполнить для копирования и перемещения объектов из одной папки в другую.</a:t>
            </a:r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88" r="14072"/>
          <a:stretch>
            <a:fillRect/>
          </a:stretch>
        </p:blipFill>
        <p:spPr>
          <a:xfrm>
            <a:off x="9130352" y="692186"/>
            <a:ext cx="1347148" cy="1928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0863" y="5745707"/>
            <a:ext cx="1346637" cy="120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72952" y="6683426"/>
            <a:ext cx="1965336" cy="28520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http://vsimppt.com.ua/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72952" y="6550895"/>
            <a:ext cx="1965336" cy="28520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en-US" sz="1200" dirty="0">
                <a:solidFill>
                  <a:srgbClr val="977358"/>
                </a:solidFill>
              </a:rPr>
              <a:t>http://vsimppt.com.ua/</a:t>
            </a:r>
            <a:endParaRPr lang="ru-RU" sz="1200" dirty="0">
              <a:solidFill>
                <a:srgbClr val="977358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425" y="321575"/>
            <a:ext cx="7925572" cy="4111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l="47823" t="35520" r="23670" b="35255"/>
          <a:stretch/>
        </p:blipFill>
        <p:spPr>
          <a:xfrm>
            <a:off x="4086318" y="3107627"/>
            <a:ext cx="4250028" cy="21661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68415" y="5042181"/>
            <a:ext cx="1313377" cy="2724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6481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150" y="791561"/>
            <a:ext cx="9182499" cy="50259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66261" y="4248599"/>
            <a:ext cx="2438252" cy="4052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38964" y="4826851"/>
            <a:ext cx="2424606" cy="2228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6481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mputerra.ru/wp-content/uploads/2013/05/038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777" y="1713162"/>
            <a:ext cx="5094656" cy="2686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9318/39663434.43f/0_8f7ae_26bbd518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80" y="2305109"/>
            <a:ext cx="2663148" cy="4145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joomla-abc.ru/images/approachable-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16" y="2383819"/>
            <a:ext cx="4474766" cy="4053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0.liveinternet.ru/images/attach/c/4/79/777/79777724_Malchi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21" y="3406157"/>
            <a:ext cx="3553377" cy="3142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0.liveinternet.ru/images/attach/c/4/79/777/79777698_Devoch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6393" y="3971324"/>
            <a:ext cx="3148404" cy="2588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19112" y="309088"/>
            <a:ext cx="8393373" cy="1158081"/>
          </a:xfrm>
          <a:prstGeom prst="rect">
            <a:avLst/>
          </a:prstGeom>
          <a:effectLst/>
        </p:spPr>
        <p:txBody>
          <a:bodyPr vert="horz" lIns="92300" tIns="46150" rIns="92300" bIns="4615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61498">
              <a:spcBef>
                <a:spcPct val="0"/>
              </a:spcBef>
              <a:defRPr/>
            </a:pPr>
            <a:r>
              <a:rPr lang="ru-RU" sz="44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Домашний ПК</a:t>
            </a:r>
          </a:p>
          <a:p>
            <a:pPr algn="ctr" defTabSz="461498">
              <a:spcBef>
                <a:spcPct val="0"/>
              </a:spcBef>
              <a:defRPr/>
            </a:pPr>
            <a:r>
              <a:rPr lang="ru-RU" sz="44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Кто пользуется?</a:t>
            </a:r>
            <a:endParaRPr lang="ru-RU" sz="4400" b="1" spc="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6481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643952" y="1867909"/>
            <a:ext cx="6084372" cy="392504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569" tIns="49785" rIns="99569" bIns="49785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Учетная запись пользователя </a:t>
            </a:r>
            <a:r>
              <a:rPr lang="ru-RU" sz="2800" b="1" dirty="0" smtClean="0"/>
              <a:t>- это набор данных, в которых описаны настройки операционной системы, права и разрешения для пользователя на доступ к ресурсам компьютера и сети.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19112" y="309088"/>
            <a:ext cx="8393373" cy="1158081"/>
          </a:xfrm>
          <a:prstGeom prst="rect">
            <a:avLst/>
          </a:prstGeom>
          <a:effectLst/>
        </p:spPr>
        <p:txBody>
          <a:bodyPr vert="horz" lIns="92300" tIns="46150" rIns="92300" bIns="4615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61498">
              <a:spcBef>
                <a:spcPct val="0"/>
              </a:spcBef>
              <a:defRPr/>
            </a:pPr>
            <a:r>
              <a:rPr lang="ru-RU" sz="44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Учетная запись пользователя</a:t>
            </a:r>
            <a:endParaRPr lang="ru-RU" sz="4400" b="1" spc="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1" name="Picture 2" descr="C:\Users\777\Pictures\скачанные файлы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530" y="1545491"/>
            <a:ext cx="2898159" cy="4299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6481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-engineer.ru/wp-content/uploads/2014/04/ad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2" y="2320119"/>
            <a:ext cx="2686407" cy="2375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4311" y="4771726"/>
            <a:ext cx="2588063" cy="40831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9569" tIns="49785" rIns="99569" bIns="49785">
            <a:spAutoFit/>
          </a:bodyPr>
          <a:lstStyle/>
          <a:p>
            <a:pPr algn="ctr"/>
            <a:r>
              <a:rPr lang="uk-UA" b="1" dirty="0" err="1" smtClean="0">
                <a:solidFill>
                  <a:schemeClr val="bg1"/>
                </a:solidFill>
              </a:rPr>
              <a:t>Администратор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172" name="Picture 4" descr="http://iconizer.net/files/Impressions_General_Icons/orig/administra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20" y="1969143"/>
            <a:ext cx="3128813" cy="2766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25842" y="4685873"/>
            <a:ext cx="2918760" cy="102387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9569" tIns="49785" rIns="99569" bIns="49785">
            <a:spAutoFit/>
          </a:bodyPr>
          <a:lstStyle/>
          <a:p>
            <a:pPr algn="ctr"/>
            <a:r>
              <a:rPr lang="uk-UA" b="1" dirty="0" err="1" smtClean="0">
                <a:solidFill>
                  <a:schemeClr val="bg1"/>
                </a:solidFill>
              </a:rPr>
              <a:t>Пользователь</a:t>
            </a:r>
            <a:r>
              <a:rPr lang="uk-UA" b="1" dirty="0" smtClean="0">
                <a:solidFill>
                  <a:schemeClr val="bg1"/>
                </a:solidFill>
              </a:rPr>
              <a:t> с </a:t>
            </a:r>
            <a:r>
              <a:rPr lang="uk-UA" b="1" dirty="0" err="1" smtClean="0">
                <a:solidFill>
                  <a:schemeClr val="bg1"/>
                </a:solidFill>
              </a:rPr>
              <a:t>ограниченными</a:t>
            </a:r>
            <a:r>
              <a:rPr lang="uk-UA" b="1" dirty="0" smtClean="0">
                <a:solidFill>
                  <a:schemeClr val="bg1"/>
                </a:solidFill>
              </a:rPr>
              <a:t> правами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174" name="Picture 6" descr="http://photoshop-1.my1.ru/prof/noavat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92" y="2058857"/>
            <a:ext cx="2780405" cy="245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779593" y="4577473"/>
            <a:ext cx="2259672" cy="40831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9569" tIns="49785" rIns="99569" bIns="49785">
            <a:spAutoFit/>
          </a:bodyPr>
          <a:lstStyle/>
          <a:p>
            <a:pPr algn="ctr"/>
            <a:r>
              <a:rPr lang="uk-UA" b="1" dirty="0" err="1" smtClean="0">
                <a:solidFill>
                  <a:schemeClr val="bg1"/>
                </a:solidFill>
              </a:rPr>
              <a:t>Гость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771551" y="564699"/>
            <a:ext cx="938147" cy="2486897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600305" y="1686865"/>
            <a:ext cx="750173" cy="1588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6587590" y="300082"/>
            <a:ext cx="661330" cy="2766609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1119112" y="309088"/>
            <a:ext cx="8393373" cy="1158081"/>
          </a:xfrm>
          <a:prstGeom prst="rect">
            <a:avLst/>
          </a:prstGeom>
          <a:effectLst/>
        </p:spPr>
        <p:txBody>
          <a:bodyPr vert="horz" lIns="92300" tIns="46150" rIns="92300" bIns="4615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61498">
              <a:spcBef>
                <a:spcPct val="0"/>
              </a:spcBef>
              <a:defRPr/>
            </a:pPr>
            <a:r>
              <a:rPr lang="ru-RU" sz="44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Типы учетных записей</a:t>
            </a:r>
            <a:endParaRPr lang="ru-RU" sz="4400" b="1" spc="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6481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itshneg.ru/wp-content/uploads/2014/04/administrator_windows_win7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27" y="1616166"/>
            <a:ext cx="7480642" cy="35789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66400" y="4273156"/>
            <a:ext cx="3518112" cy="7160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9569" tIns="49785" rIns="99569" bIns="49785">
            <a:spAutoFit/>
          </a:bodyPr>
          <a:lstStyle/>
          <a:p>
            <a:pPr algn="ctr"/>
            <a:r>
              <a:rPr lang="uk-UA" b="1" dirty="0" err="1" smtClean="0">
                <a:solidFill>
                  <a:schemeClr val="bg1"/>
                </a:solidFill>
              </a:rPr>
              <a:t>Можно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защитить</a:t>
            </a:r>
            <a:r>
              <a:rPr lang="uk-UA" b="1" dirty="0" smtClean="0">
                <a:solidFill>
                  <a:schemeClr val="bg1"/>
                </a:solidFill>
              </a:rPr>
              <a:t> паролем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19112" y="309088"/>
            <a:ext cx="8393373" cy="1158081"/>
          </a:xfrm>
          <a:prstGeom prst="rect">
            <a:avLst/>
          </a:prstGeom>
          <a:effectLst/>
        </p:spPr>
        <p:txBody>
          <a:bodyPr vert="horz" lIns="92300" tIns="46150" rIns="92300" bIns="4615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61498">
              <a:spcBef>
                <a:spcPct val="0"/>
              </a:spcBef>
              <a:defRPr/>
            </a:pPr>
            <a:r>
              <a:rPr lang="ru-RU" sz="44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Вид учетной записи</a:t>
            </a:r>
            <a:endParaRPr lang="ru-RU" sz="4400" b="1" spc="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6481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019869" y="1665027"/>
            <a:ext cx="6905767" cy="5036024"/>
            <a:chOff x="2357127" y="2309639"/>
            <a:chExt cx="6569194" cy="396621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/>
            <a:srcRect t="95026" r="55939"/>
            <a:stretch/>
          </p:blipFill>
          <p:spPr>
            <a:xfrm>
              <a:off x="2357438" y="5907221"/>
              <a:ext cx="6568883" cy="36862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/>
            <a:srcRect t="-103" r="13131"/>
            <a:stretch/>
          </p:blipFill>
          <p:spPr>
            <a:xfrm>
              <a:off x="2357127" y="2309639"/>
              <a:ext cx="3621920" cy="3582605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4649909" y="4658646"/>
              <a:ext cx="1016795" cy="20855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569" tIns="49785" rIns="99569" bIns="49785"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1119112" y="309088"/>
            <a:ext cx="8393373" cy="1158081"/>
          </a:xfrm>
          <a:prstGeom prst="rect">
            <a:avLst/>
          </a:prstGeom>
          <a:effectLst/>
        </p:spPr>
        <p:txBody>
          <a:bodyPr vert="horz" lIns="92300" tIns="46150" rIns="92300" bIns="4615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61498">
              <a:spcBef>
                <a:spcPct val="0"/>
              </a:spcBef>
              <a:defRPr/>
            </a:pPr>
            <a:r>
              <a:rPr lang="ru-RU" sz="44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Создание учетной записи</a:t>
            </a:r>
            <a:endParaRPr lang="ru-RU" sz="4400" b="1" spc="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6481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709684" y="532264"/>
            <a:ext cx="8727336" cy="5802060"/>
            <a:chOff x="1842786" y="2177670"/>
            <a:chExt cx="7594234" cy="415665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2786" y="2177670"/>
              <a:ext cx="7594234" cy="4156653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6096098" y="3543984"/>
              <a:ext cx="2138331" cy="27931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569" tIns="49785" rIns="99569" bIns="49785"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882545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18615" y="436728"/>
            <a:ext cx="8918405" cy="5897595"/>
            <a:chOff x="1842786" y="2177670"/>
            <a:chExt cx="7594234" cy="415665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2786" y="2177670"/>
              <a:ext cx="7594234" cy="4156653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3283990" y="3133957"/>
              <a:ext cx="2235144" cy="79373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569" tIns="49785" rIns="99569" bIns="49785"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13736" y="5167326"/>
              <a:ext cx="1416677" cy="28707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569" tIns="49785" rIns="99569" bIns="49785"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998472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859" y="1173708"/>
            <a:ext cx="9405697" cy="51481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2836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8364" y="160537"/>
            <a:ext cx="9253181" cy="1544108"/>
          </a:xfrm>
        </p:spPr>
        <p:txBody>
          <a:bodyPr>
            <a:noAutofit/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Правила поведения и безопасности в компьютерном классе</a:t>
            </a:r>
            <a:endParaRPr lang="uk-UA" sz="3200" b="1" spc="50" dirty="0" smtClean="0">
              <a:ln w="11430">
                <a:solidFill>
                  <a:schemeClr val="tx1"/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6626" name="Picture 2" descr="http://l-soft.com.ua/assets/images/istock_000020570484_extra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2896" y="144737"/>
            <a:ext cx="1162789" cy="1301926"/>
          </a:xfrm>
          <a:prstGeom prst="rect">
            <a:avLst/>
          </a:prstGeom>
          <a:noFill/>
        </p:spPr>
      </p:pic>
      <p:pic>
        <p:nvPicPr>
          <p:cNvPr id="12" name="Picture 2" descr="http://showte.at.ua/utschnjam/loli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187" y="1375207"/>
            <a:ext cx="2203833" cy="206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311" y="1291118"/>
            <a:ext cx="2085787" cy="222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 descr="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0148" y="1209086"/>
            <a:ext cx="2611576" cy="22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j02972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0829" y="1721927"/>
            <a:ext cx="1759573" cy="155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j02811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244" y="4053289"/>
            <a:ext cx="2357515" cy="195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 descr="25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4205" y="4053289"/>
            <a:ext cx="2050139" cy="179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 descr="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8031" y="4053289"/>
            <a:ext cx="2411087" cy="206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6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1078" y="4053289"/>
            <a:ext cx="2176422" cy="179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07748" y="267138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66416" y="271460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57253" y="277146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94249" y="277374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85334" y="562839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13199" y="553514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309802" y="548282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87993" y="5498747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6188" y="2177670"/>
            <a:ext cx="8029675" cy="416522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03787" y="5012986"/>
            <a:ext cx="788954" cy="7023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37132" t="6118" r="29808" b="5150"/>
          <a:stretch/>
        </p:blipFill>
        <p:spPr>
          <a:xfrm>
            <a:off x="4102457" y="2045139"/>
            <a:ext cx="3315240" cy="44235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135936" y="6250377"/>
            <a:ext cx="788954" cy="2250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19112" y="309088"/>
            <a:ext cx="8393373" cy="1158081"/>
          </a:xfrm>
          <a:prstGeom prst="rect">
            <a:avLst/>
          </a:prstGeom>
          <a:effectLst/>
        </p:spPr>
        <p:txBody>
          <a:bodyPr vert="horz" lIns="92300" tIns="46150" rIns="92300" bIns="4615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61498">
              <a:spcBef>
                <a:spcPct val="0"/>
              </a:spcBef>
              <a:defRPr/>
            </a:pPr>
            <a:r>
              <a:rPr lang="ru-RU" sz="44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Общий доступ</a:t>
            </a:r>
            <a:endParaRPr lang="ru-RU" sz="4400" b="1" spc="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992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9869" y="15200"/>
            <a:ext cx="5786650" cy="6854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7290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796" y="1631560"/>
            <a:ext cx="9509811" cy="49330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2640" y="5307306"/>
            <a:ext cx="1322178" cy="2678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9112" y="309088"/>
            <a:ext cx="8393373" cy="1158081"/>
          </a:xfrm>
          <a:prstGeom prst="rect">
            <a:avLst/>
          </a:prstGeom>
          <a:effectLst/>
        </p:spPr>
        <p:txBody>
          <a:bodyPr vert="horz" lIns="92300" tIns="46150" rIns="92300" bIns="4615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61498">
              <a:spcBef>
                <a:spcPct val="0"/>
              </a:spcBef>
              <a:defRPr/>
            </a:pPr>
            <a:r>
              <a:rPr lang="ru-RU" sz="44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Совместное использование файлов</a:t>
            </a:r>
            <a:endParaRPr lang="ru-RU" sz="4400" b="1" spc="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752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518614" y="382137"/>
            <a:ext cx="9430603" cy="5826108"/>
            <a:chOff x="1750481" y="2177671"/>
            <a:chExt cx="7770096" cy="403057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0481" y="2177671"/>
              <a:ext cx="7770096" cy="4030574"/>
            </a:xfrm>
            <a:prstGeom prst="rect">
              <a:avLst/>
            </a:prstGeom>
          </p:spPr>
        </p:pic>
        <p:pic>
          <p:nvPicPr>
            <p:cNvPr id="11" name="Picture 2" descr="http://www.iconsearch.ru/ajax/download.php?icon_id=33514&amp;size=6&amp;format=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803" y="3047237"/>
              <a:ext cx="818628" cy="72386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www.iconsearch.ru/ajax/download.php?icon_id=33514&amp;size=6&amp;format=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803" y="3738103"/>
              <a:ext cx="818628" cy="72386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www.iconsearch.ru/ajax/download.php?icon_id=33514&amp;size=6&amp;format=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802" y="4407996"/>
              <a:ext cx="818628" cy="72386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235431" y="3328817"/>
              <a:ext cx="2154369" cy="362152"/>
            </a:xfrm>
            <a:prstGeom prst="rect">
              <a:avLst/>
            </a:prstGeom>
            <a:noFill/>
          </p:spPr>
          <p:txBody>
            <a:bodyPr wrap="square" lIns="99569" tIns="49785" rIns="99569" bIns="49785" rtlCol="0">
              <a:spAutoFit/>
            </a:bodyPr>
            <a:lstStyle/>
            <a:p>
              <a:r>
                <a:rPr lang="uk-UA" sz="1700" dirty="0" err="1" smtClean="0"/>
                <a:t>Ящук</a:t>
              </a:r>
              <a:r>
                <a:rPr lang="uk-UA" sz="1700" dirty="0" smtClean="0"/>
                <a:t> М.І.</a:t>
              </a:r>
              <a:endParaRPr lang="ru-RU" sz="17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35431" y="4031842"/>
              <a:ext cx="2154369" cy="362152"/>
            </a:xfrm>
            <a:prstGeom prst="rect">
              <a:avLst/>
            </a:prstGeom>
            <a:noFill/>
          </p:spPr>
          <p:txBody>
            <a:bodyPr wrap="square" lIns="99569" tIns="49785" rIns="99569" bIns="49785" rtlCol="0">
              <a:spAutoFit/>
            </a:bodyPr>
            <a:lstStyle/>
            <a:p>
              <a:r>
                <a:rPr lang="uk-UA" sz="1700" dirty="0" smtClean="0"/>
                <a:t>Мазур О.Ф.</a:t>
              </a:r>
              <a:endParaRPr lang="ru-RU" sz="17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35431" y="4625405"/>
              <a:ext cx="2154369" cy="362152"/>
            </a:xfrm>
            <a:prstGeom prst="rect">
              <a:avLst/>
            </a:prstGeom>
            <a:noFill/>
          </p:spPr>
          <p:txBody>
            <a:bodyPr wrap="square" lIns="99569" tIns="49785" rIns="99569" bIns="49785" rtlCol="0">
              <a:spAutoFit/>
            </a:bodyPr>
            <a:lstStyle/>
            <a:p>
              <a:r>
                <a:rPr lang="uk-UA" sz="1700" dirty="0" err="1" smtClean="0"/>
                <a:t>Кухаревич</a:t>
              </a:r>
              <a:r>
                <a:rPr lang="uk-UA" sz="1700" dirty="0" smtClean="0"/>
                <a:t> Н.О.</a:t>
              </a:r>
              <a:endParaRPr lang="ru-RU" sz="17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83990" y="3190382"/>
              <a:ext cx="2308929" cy="67802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569" tIns="49785" rIns="99569" bIns="49785"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621108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WEB-diz\ГРАФІКА\ШКОЛЬНЫЙ КЛИПАРТ\0_106a1a_6c578409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595" y="701836"/>
            <a:ext cx="7013279" cy="605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WEB-diz\ГРАФІКА\школярики\schoolchildren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295" y="1619100"/>
            <a:ext cx="1304231" cy="463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3093511" y="1358459"/>
            <a:ext cx="5693133" cy="4085654"/>
          </a:xfrm>
        </p:spPr>
        <p:txBody>
          <a:bodyPr>
            <a:normAutofit/>
          </a:bodyPr>
          <a:lstStyle/>
          <a:p>
            <a:r>
              <a:rPr lang="uk-UA" sz="4400" b="1" dirty="0" err="1" smtClean="0">
                <a:solidFill>
                  <a:srgbClr val="FFFF00"/>
                </a:solidFill>
              </a:rPr>
              <a:t>Выучить</a:t>
            </a:r>
            <a:r>
              <a:rPr lang="uk-UA" sz="4400" b="1" dirty="0" smtClean="0">
                <a:solidFill>
                  <a:srgbClr val="FFFF00"/>
                </a:solidFill>
              </a:rPr>
              <a:t>:  </a:t>
            </a:r>
            <a:r>
              <a:rPr lang="uk-UA" sz="4400" b="1" dirty="0" smtClean="0">
                <a:solidFill>
                  <a:schemeClr val="tx1"/>
                </a:solidFill>
              </a:rPr>
              <a:t>§ 5.2</a:t>
            </a:r>
            <a:r>
              <a:rPr lang="uk-UA" sz="4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sz="4400" b="1" dirty="0" err="1" smtClean="0">
                <a:solidFill>
                  <a:srgbClr val="FFFF00"/>
                </a:solidFill>
              </a:rPr>
              <a:t>Выполнить</a:t>
            </a:r>
            <a:r>
              <a:rPr lang="uk-UA" sz="4400" b="1" dirty="0" smtClean="0">
                <a:solidFill>
                  <a:srgbClr val="FFFF00"/>
                </a:solidFill>
              </a:rPr>
              <a:t>: </a:t>
            </a:r>
          </a:p>
          <a:p>
            <a:pPr marL="0" indent="0">
              <a:buNone/>
            </a:pPr>
            <a:r>
              <a:rPr lang="uk-UA" sz="4400" b="1" dirty="0" smtClean="0">
                <a:solidFill>
                  <a:schemeClr val="tx1"/>
                </a:solidFill>
              </a:rPr>
              <a:t> стр.163  №1,2,3,5,6</a:t>
            </a:r>
          </a:p>
        </p:txBody>
      </p:sp>
      <p:pic>
        <p:nvPicPr>
          <p:cNvPr id="9" name="Picture 3" descr="E:\WEB-diz\ГРАФІКА\ШКОЛЬНЫЙ КЛИПАРТ\Учителя\teacher_1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74" y="588435"/>
            <a:ext cx="2922131" cy="5996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733100" y="-114862"/>
            <a:ext cx="7909664" cy="682871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4978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Домашнее задание</a:t>
            </a:r>
            <a:endParaRPr kumimoji="0" lang="uk-UA" sz="4400" b="1" i="0" u="none" strike="noStrike" kern="1200" cap="none" spc="50" normalizeH="0" baseline="0" noProof="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3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87112" y="218364"/>
            <a:ext cx="9071773" cy="1025493"/>
          </a:xfrm>
          <a:prstGeom prst="rect">
            <a:avLst/>
          </a:prstGeom>
          <a:effectLst/>
        </p:spPr>
        <p:txBody>
          <a:bodyPr vert="horz" lIns="99569" tIns="49785" rIns="99569" bIns="49785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4978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Работаем</a:t>
            </a:r>
            <a:r>
              <a:rPr kumimoji="0" lang="ru-RU" sz="4400" b="1" i="0" u="none" strike="noStrike" kern="1200" cap="none" spc="50" normalizeH="0" noProof="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за компьютером</a:t>
            </a:r>
            <a:endParaRPr kumimoji="0" lang="en-US" sz="4400" b="1" i="0" u="none" strike="noStrike" kern="1200" cap="none" spc="50" normalizeH="0" baseline="0" noProof="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114" y="6257378"/>
            <a:ext cx="10068059" cy="4517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9569" tIns="49785" rIns="99569" bIns="49785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Внимание!</a:t>
            </a:r>
            <a:r>
              <a:rPr lang="ru-RU" sz="1600" b="1" dirty="0" smtClean="0">
                <a:solidFill>
                  <a:schemeClr val="tx1"/>
                </a:solidFill>
              </a:rPr>
              <a:t>  Во время работы с компьютером придерживайтесь правил ТБ и СГ норм</a:t>
            </a:r>
          </a:p>
        </p:txBody>
      </p:sp>
      <p:pic>
        <p:nvPicPr>
          <p:cNvPr id="1026" name="Picture 2" descr="C:\Users\777\Pictures\18663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970"/>
          <a:stretch>
            <a:fillRect/>
          </a:stretch>
        </p:blipFill>
        <p:spPr bwMode="auto">
          <a:xfrm>
            <a:off x="1201003" y="963370"/>
            <a:ext cx="7956645" cy="5196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Pictures\images 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5261" y="-302393"/>
            <a:ext cx="8588422" cy="72508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33265" y="570639"/>
            <a:ext cx="7629099" cy="44094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569" tIns="49785" rIns="99569" bIns="49785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Просмотрите и назовите какое имя имеет Ваш рабочий ПК? </a:t>
            </a:r>
          </a:p>
          <a:p>
            <a:pPr marL="514350" indent="-514350"/>
            <a:r>
              <a:rPr lang="ru-RU" sz="2800" b="1" dirty="0" smtClean="0"/>
              <a:t>                                       А какая группа?</a:t>
            </a:r>
          </a:p>
          <a:p>
            <a:pPr marL="514350" indent="-514350">
              <a:buAutoNum type="arabicPeriod" startAt="2"/>
            </a:pPr>
            <a:r>
              <a:rPr lang="ru-RU" sz="2800" b="1" dirty="0" smtClean="0"/>
              <a:t>Создайте учетную запись, назвав его своей фамилией и именем.</a:t>
            </a:r>
          </a:p>
          <a:p>
            <a:pPr marL="514350" indent="-514350"/>
            <a:endParaRPr lang="ru-RU" sz="2800" b="1" dirty="0" smtClean="0"/>
          </a:p>
          <a:p>
            <a:pPr marL="514350" indent="-514350">
              <a:buAutoNum type="arabicPeriod" startAt="3"/>
            </a:pPr>
            <a:r>
              <a:rPr lang="ru-RU" sz="2800" b="1" dirty="0" smtClean="0"/>
              <a:t>Скопируйте из компьютера учителя указанный файл.</a:t>
            </a:r>
          </a:p>
          <a:p>
            <a:pPr marL="514350" indent="-514350"/>
            <a:endParaRPr lang="ru-RU" sz="2800" dirty="0" smtClean="0"/>
          </a:p>
          <a:p>
            <a:pPr marL="514350" indent="-514350"/>
            <a:endParaRPr 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261265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://lyceum38.kiev.ua/upload/Images%202/%D0%B7%D0%BD%D0%B0%D0%BA%20%D0%BE%D0%BA%D0%BB%D0%B8%D0%BA%D1%83.jpg"/>
          <p:cNvSpPr>
            <a:spLocks noChangeAspect="1" noChangeArrowheads="1"/>
          </p:cNvSpPr>
          <p:nvPr/>
        </p:nvSpPr>
        <p:spPr bwMode="auto">
          <a:xfrm>
            <a:off x="178263" y="-146369"/>
            <a:ext cx="349250" cy="308823"/>
          </a:xfrm>
          <a:prstGeom prst="rect">
            <a:avLst/>
          </a:prstGeom>
          <a:noFill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635" y="760022"/>
            <a:ext cx="9963396" cy="58664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9569" tIns="49785" rIns="99569" bIns="49785" rtlCol="0" anchor="ctr"/>
          <a:lstStyle/>
          <a:p>
            <a:pPr marL="497845" indent="-497845">
              <a:buFont typeface="+mj-lt"/>
              <a:buAutoNum type="arabicPeriod"/>
            </a:pPr>
            <a:endParaRPr lang="uk-UA" sz="2200" dirty="0" smtClean="0">
              <a:solidFill>
                <a:srgbClr val="FF0000"/>
              </a:solidFill>
            </a:endParaRPr>
          </a:p>
          <a:p>
            <a:pPr marL="497845" indent="-497845">
              <a:buFont typeface="+mj-lt"/>
              <a:buAutoNum type="arabicPeriod"/>
            </a:pPr>
            <a:endParaRPr lang="uk-UA" sz="22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800" b="1" dirty="0" smtClean="0"/>
              <a:t>1. Что называют рабочей группой сети?</a:t>
            </a:r>
          </a:p>
          <a:p>
            <a:pPr>
              <a:lnSpc>
                <a:spcPct val="120000"/>
              </a:lnSpc>
            </a:pPr>
            <a:r>
              <a:rPr lang="ru-RU" sz="2800" b="1" dirty="0" smtClean="0"/>
              <a:t>2. Расскажите алгоритм для просмотра имени компьютера и рабочей группы.</a:t>
            </a:r>
          </a:p>
          <a:p>
            <a:pPr>
              <a:lnSpc>
                <a:spcPct val="120000"/>
              </a:lnSpc>
            </a:pPr>
            <a:r>
              <a:rPr lang="ru-RU" sz="2800" b="1" dirty="0" smtClean="0"/>
              <a:t>3. Что называют доменом?</a:t>
            </a:r>
          </a:p>
          <a:p>
            <a:pPr>
              <a:lnSpc>
                <a:spcPct val="120000"/>
              </a:lnSpc>
            </a:pPr>
            <a:r>
              <a:rPr lang="ru-RU" sz="2800" b="1" dirty="0" smtClean="0"/>
              <a:t>4. В чем заключается отличие между рабочей группой и доменом? Какие преимущества дает объединение компьютеров локальной сети в домен?</a:t>
            </a:r>
          </a:p>
          <a:p>
            <a:pPr>
              <a:lnSpc>
                <a:spcPct val="120000"/>
              </a:lnSpc>
            </a:pPr>
            <a:r>
              <a:rPr lang="ru-RU" sz="2800" b="1" dirty="0" smtClean="0"/>
              <a:t>5. Что такое учетная запись пользователя? </a:t>
            </a:r>
          </a:p>
          <a:p>
            <a:pPr>
              <a:lnSpc>
                <a:spcPct val="120000"/>
              </a:lnSpc>
            </a:pPr>
            <a:r>
              <a:rPr lang="ru-RU" sz="2800" b="1" dirty="0" smtClean="0"/>
              <a:t>    Зачем она нужна?</a:t>
            </a:r>
          </a:p>
          <a:p>
            <a:pPr lvl="0"/>
            <a:endParaRPr lang="uk-UA" sz="2200" dirty="0" smtClean="0">
              <a:solidFill>
                <a:srgbClr val="FF0000"/>
              </a:solidFill>
            </a:endParaRPr>
          </a:p>
          <a:p>
            <a:endParaRPr lang="ru-RU" sz="2200" b="1" i="1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Оксана\Desktop\images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4735" y="-20375"/>
            <a:ext cx="1637140" cy="1447629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4331" y="-31728"/>
            <a:ext cx="7909664" cy="682871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4978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Итог урока</a:t>
            </a:r>
            <a:endParaRPr kumimoji="0" lang="uk-UA" sz="4800" b="1" i="0" u="none" strike="noStrike" kern="1200" cap="none" spc="50" normalizeH="0" baseline="0" noProof="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Картинки по запросу рисунок учитель у доск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060502" y="4868883"/>
            <a:ext cx="1416998" cy="1913350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28736" y="6056427"/>
            <a:ext cx="4800272" cy="488311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4978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Оценки за урок …</a:t>
            </a:r>
            <a:endParaRPr kumimoji="0" lang="uk-UA" sz="48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ch2090uv.mskobr.ru/images/665985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320" y="2725378"/>
            <a:ext cx="5201392" cy="38416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4384" y="447509"/>
            <a:ext cx="972589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Успехов в выполнении </a:t>
            </a:r>
          </a:p>
          <a:p>
            <a:pPr algn="ctr"/>
            <a:r>
              <a:rPr lang="ru-RU" sz="8800" b="1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домашнего задания!</a:t>
            </a:r>
            <a:endParaRPr lang="ru-RU" sz="8800" b="1" cap="none" spc="50" dirty="0">
              <a:ln w="11430"/>
              <a:blipFill>
                <a:blip r:embed="rId3"/>
                <a:tile tx="0" ty="0" sx="100000" sy="100000" flip="none" algn="tl"/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44438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3630"/>
            <a:ext cx="10294896" cy="5811215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34875" y="133350"/>
            <a:ext cx="3884340" cy="679419"/>
          </a:xfrm>
        </p:spPr>
        <p:txBody>
          <a:bodyPr/>
          <a:lstStyle/>
          <a:p>
            <a:fld id="{26D5711A-46FE-482D-AC39-4D601EAFDECE}" type="datetime4">
              <a:rPr lang="ru-RU" sz="3200" b="1" smtClean="0"/>
              <a:pPr/>
              <a:t>24 января 2016 г.</a:t>
            </a:fld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2694" y="201140"/>
            <a:ext cx="290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класс</a:t>
            </a:r>
            <a:endParaRPr lang="ru-RU" sz="5400" b="1" spc="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2131" y="1628133"/>
            <a:ext cx="70013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28575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Понятие </a:t>
            </a:r>
          </a:p>
          <a:p>
            <a:pPr algn="ctr"/>
            <a:r>
              <a:rPr lang="ru-RU" sz="6000" b="1" dirty="0" smtClean="0">
                <a:ln w="28575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рабочей группы, домена</a:t>
            </a:r>
          </a:p>
        </p:txBody>
      </p:sp>
    </p:spTree>
    <p:extLst>
      <p:ext uri="{BB962C8B-B14F-4D97-AF65-F5344CB8AC3E}">
        <p14:creationId xmlns:p14="http://schemas.microsoft.com/office/powerpoint/2010/main" xmlns="" val="13109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8436" y="0"/>
            <a:ext cx="8573755" cy="154410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Сегодня мы узнаем:</a:t>
            </a:r>
            <a:endParaRPr lang="en-US" sz="4800" b="1" cap="none" spc="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5" name="Місце для вмісту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01912069"/>
              </p:ext>
            </p:extLst>
          </p:nvPr>
        </p:nvGraphicFramePr>
        <p:xfrm>
          <a:off x="114290" y="1392854"/>
          <a:ext cx="10231137" cy="4673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Картинки по запросу рисунок учитель у доски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85925" cy="271462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8150" y="538170"/>
            <a:ext cx="9014733" cy="96231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569" tIns="49785" rIns="99569" bIns="49785">
            <a:spAutoFit/>
          </a:bodyPr>
          <a:lstStyle/>
          <a:p>
            <a:pPr algn="ctr"/>
            <a:r>
              <a:rPr lang="ru-RU" sz="2800" b="1" dirty="0" smtClean="0"/>
              <a:t>В </a:t>
            </a:r>
            <a:r>
              <a:rPr lang="ru-RU" sz="2800" b="1" dirty="0" err="1" smtClean="0"/>
              <a:t>одноранговой</a:t>
            </a:r>
            <a:r>
              <a:rPr lang="ru-RU" sz="2800" b="1" dirty="0" smtClean="0"/>
              <a:t> сети компьютеры, как правило, объединяют в рабочую группу.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68971" y="1679802"/>
            <a:ext cx="5238750" cy="50147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69" tIns="49785" rIns="99569" bIns="49785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Рабочая группа </a:t>
            </a:r>
            <a:r>
              <a:rPr lang="ru-RU" sz="3200" dirty="0" smtClean="0"/>
              <a:t>- </a:t>
            </a:r>
            <a:r>
              <a:rPr lang="ru-RU" sz="3200" b="1" dirty="0" smtClean="0"/>
              <a:t>это группа компьютеров локальной сети, пользователи которых выполняют похожие задания и осуществляют регулярный обмен данными.</a:t>
            </a:r>
          </a:p>
        </p:txBody>
      </p:sp>
      <p:pic>
        <p:nvPicPr>
          <p:cNvPr id="1026" name="Picture 2" descr="C:\Users\777\Pictures\скачанные файлы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088" y="1627378"/>
            <a:ext cx="2898159" cy="4299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6481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38019" y="388045"/>
            <a:ext cx="5700764" cy="5314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569" tIns="49785" rIns="99569" bIns="49785">
            <a:spAutoFit/>
          </a:bodyPr>
          <a:lstStyle/>
          <a:p>
            <a:r>
              <a:rPr lang="ru-RU" sz="2800" b="1" dirty="0" smtClean="0"/>
              <a:t>Объединение рабочих групп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84456" y="2397724"/>
            <a:ext cx="4796039" cy="2531468"/>
            <a:chOff x="1175776" y="2861742"/>
            <a:chExt cx="4796039" cy="253146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75776" y="2861742"/>
              <a:ext cx="4796039" cy="2531468"/>
            </a:xfrm>
            <a:prstGeom prst="rect">
              <a:avLst/>
            </a:prstGeom>
            <a:noFill/>
            <a:ln w="76200">
              <a:solidFill>
                <a:srgbClr val="5843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569" tIns="49785" rIns="99569" bIns="49785"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http://www.iconsearch.ru/ajax/download.php?icon_id=33514&amp;size=6&amp;format=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346" y="2875390"/>
              <a:ext cx="806321" cy="7129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iconsearch.ru/ajax/download.php?icon_id=33514&amp;size=6&amp;format=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744" y="2875389"/>
              <a:ext cx="806321" cy="7129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iconsearch.ru/ajax/download.php?icon_id=33514&amp;size=6&amp;format=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898" y="2875388"/>
              <a:ext cx="806321" cy="7129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www.iconsearch.ru/ajax/download.php?icon_id=33514&amp;size=6&amp;format=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176" y="4491267"/>
              <a:ext cx="806321" cy="7129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www.iconsearch.ru/ajax/download.php?icon_id=33514&amp;size=6&amp;format=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158" y="4564857"/>
              <a:ext cx="806321" cy="7129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iconsearch.ru/ajax/download.php?icon_id=33514&amp;size=6&amp;format=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490" y="4564856"/>
              <a:ext cx="806321" cy="7129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732880" y="1183287"/>
            <a:ext cx="3117837" cy="1023872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3000" b="1" dirty="0" err="1" smtClean="0">
                <a:solidFill>
                  <a:srgbClr val="584332"/>
                </a:solidFill>
              </a:rPr>
              <a:t>Каб</a:t>
            </a:r>
            <a:r>
              <a:rPr lang="ru-RU" sz="3000" b="1" dirty="0" smtClean="0">
                <a:solidFill>
                  <a:srgbClr val="584332"/>
                </a:solidFill>
              </a:rPr>
              <a:t> информатики</a:t>
            </a:r>
            <a:endParaRPr lang="ru-RU" sz="3000" b="1" dirty="0">
              <a:solidFill>
                <a:srgbClr val="58433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32683" y="2549479"/>
            <a:ext cx="2637399" cy="1499591"/>
          </a:xfrm>
          <a:prstGeom prst="rect">
            <a:avLst/>
          </a:prstGeom>
          <a:noFill/>
          <a:ln w="76200">
            <a:solidFill>
              <a:srgbClr val="5843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www.iconsearch.ru/ajax/download.php?icon_id=44902&amp;size=6&amp;format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336" y="2573327"/>
            <a:ext cx="752382" cy="665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iconsearch.ru/ajax/download.php?icon_id=44902&amp;size=6&amp;format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28" y="2549479"/>
            <a:ext cx="752382" cy="665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iconsearch.ru/ajax/download.php?icon_id=44902&amp;size=6&amp;format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87" y="3299275"/>
            <a:ext cx="752382" cy="665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iconsearch.ru/ajax/download.php?icon_id=44902&amp;size=6&amp;format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227" y="3347299"/>
            <a:ext cx="752382" cy="665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706115" y="1306113"/>
            <a:ext cx="3117837" cy="56220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584332"/>
                </a:solidFill>
              </a:rPr>
              <a:t>Administrator</a:t>
            </a:r>
            <a:endParaRPr lang="ru-RU" sz="3000" b="1" dirty="0">
              <a:solidFill>
                <a:srgbClr val="58433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6481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44017" y="454320"/>
            <a:ext cx="3117837" cy="1023872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3000" b="1" dirty="0" err="1" smtClean="0">
                <a:solidFill>
                  <a:srgbClr val="584332"/>
                </a:solidFill>
              </a:rPr>
              <a:t>Каб</a:t>
            </a:r>
            <a:r>
              <a:rPr lang="ru-RU" sz="3000" b="1" dirty="0" smtClean="0">
                <a:solidFill>
                  <a:srgbClr val="584332"/>
                </a:solidFill>
              </a:rPr>
              <a:t> информатики</a:t>
            </a:r>
            <a:endParaRPr lang="ru-RU" sz="3000" b="1" dirty="0">
              <a:solidFill>
                <a:srgbClr val="584332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98268" y="1463805"/>
            <a:ext cx="9587428" cy="4049891"/>
            <a:chOff x="798519" y="2569273"/>
            <a:chExt cx="9302409" cy="357671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366508" y="2727200"/>
              <a:ext cx="8387896" cy="3418786"/>
            </a:xfrm>
            <a:prstGeom prst="rect">
              <a:avLst/>
            </a:prstGeom>
            <a:noFill/>
            <a:ln w="76200">
              <a:solidFill>
                <a:srgbClr val="5843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569" tIns="49785" rIns="99569" bIns="49785"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2" descr="http://www.iconsearch.ru/ajax/download.php?icon_id=33514&amp;size=6&amp;format=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247" y="4000854"/>
              <a:ext cx="1707744" cy="151006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iconsearch.ru/ajax/download.php?icon_id=33514&amp;size=6&amp;format=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685" y="3891514"/>
              <a:ext cx="1955054" cy="17287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www.iconsearch.ru/ajax/download.php?icon_id=33514&amp;size=6&amp;format=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2107" y="2569273"/>
              <a:ext cx="1955054" cy="17287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98519" y="5448308"/>
              <a:ext cx="3117837" cy="496520"/>
            </a:xfrm>
            <a:prstGeom prst="rect">
              <a:avLst/>
            </a:prstGeom>
            <a:noFill/>
          </p:spPr>
          <p:txBody>
            <a:bodyPr wrap="square" lIns="99569" tIns="49785" rIns="99569" bIns="49785" rtlCol="0">
              <a:spAutoFit/>
            </a:bodyPr>
            <a:lstStyle/>
            <a:p>
              <a:pPr algn="ctr"/>
              <a:r>
                <a:rPr lang="ru-RU" sz="3000" b="1" dirty="0" smtClean="0">
                  <a:solidFill>
                    <a:srgbClr val="584332"/>
                  </a:solidFill>
                </a:rPr>
                <a:t>комп1</a:t>
              </a:r>
              <a:endParaRPr lang="ru-RU" sz="3000" b="1" dirty="0">
                <a:solidFill>
                  <a:srgbClr val="58433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65255" y="4312093"/>
              <a:ext cx="3117837" cy="496520"/>
            </a:xfrm>
            <a:prstGeom prst="rect">
              <a:avLst/>
            </a:prstGeom>
            <a:noFill/>
          </p:spPr>
          <p:txBody>
            <a:bodyPr wrap="square" lIns="99569" tIns="49785" rIns="99569" bIns="49785" rtlCol="0">
              <a:spAutoFit/>
            </a:bodyPr>
            <a:lstStyle/>
            <a:p>
              <a:pPr algn="ctr"/>
              <a:r>
                <a:rPr lang="ru-RU" sz="3000" b="1" dirty="0" smtClean="0">
                  <a:solidFill>
                    <a:srgbClr val="584332"/>
                  </a:solidFill>
                </a:rPr>
                <a:t>комп2</a:t>
              </a:r>
              <a:endParaRPr lang="ru-RU" sz="3000" b="1" dirty="0">
                <a:solidFill>
                  <a:srgbClr val="58433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83091" y="5553255"/>
              <a:ext cx="3117837" cy="496520"/>
            </a:xfrm>
            <a:prstGeom prst="rect">
              <a:avLst/>
            </a:prstGeom>
            <a:noFill/>
          </p:spPr>
          <p:txBody>
            <a:bodyPr wrap="square" lIns="99569" tIns="49785" rIns="99569" bIns="49785" rtlCol="0">
              <a:spAutoFit/>
            </a:bodyPr>
            <a:lstStyle/>
            <a:p>
              <a:pPr algn="ctr"/>
              <a:r>
                <a:rPr lang="ru-RU" sz="3000" b="1" dirty="0" smtClean="0">
                  <a:solidFill>
                    <a:srgbClr val="584332"/>
                  </a:solidFill>
                </a:rPr>
                <a:t>комп3</a:t>
              </a:r>
              <a:endParaRPr lang="ru-RU" sz="3000" b="1" dirty="0">
                <a:solidFill>
                  <a:srgbClr val="584332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46481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193564" y="2076180"/>
            <a:ext cx="7069544" cy="3925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9569" tIns="49785" rIns="99569" bIns="49785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Домен  </a:t>
            </a:r>
            <a:r>
              <a:rPr lang="ru-RU" sz="2800" b="1" dirty="0" smtClean="0"/>
              <a:t>(англ. </a:t>
            </a:r>
            <a:r>
              <a:rPr lang="ru-RU" sz="2800" b="1" dirty="0" err="1" smtClean="0"/>
              <a:t>domain</a:t>
            </a:r>
            <a:r>
              <a:rPr lang="ru-RU" sz="2800" b="1" dirty="0" smtClean="0"/>
              <a:t> - владение) - это группа компьютеров, которые </a:t>
            </a:r>
          </a:p>
          <a:p>
            <a:r>
              <a:rPr lang="ru-RU" sz="2800" b="1" dirty="0" smtClean="0"/>
              <a:t>централизовано обслуживаются общим сервером - контролером домена, который руководит распределением прав доступа пользователей к </a:t>
            </a:r>
          </a:p>
          <a:p>
            <a:r>
              <a:rPr lang="ru-RU" sz="2800" b="1" dirty="0" smtClean="0"/>
              <a:t>ресурсам сети.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46" y="440613"/>
            <a:ext cx="9471547" cy="96231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569" tIns="49785" rIns="99569" bIns="49785">
            <a:spAutoFit/>
          </a:bodyPr>
          <a:lstStyle/>
          <a:p>
            <a:pPr algn="ctr"/>
            <a:r>
              <a:rPr lang="ru-RU" sz="2800" b="1" dirty="0" smtClean="0"/>
              <a:t>В сетях с выделенным сервером компьютеры,</a:t>
            </a:r>
          </a:p>
          <a:p>
            <a:pPr algn="ctr"/>
            <a:r>
              <a:rPr lang="ru-RU" sz="2800" b="1" dirty="0" smtClean="0"/>
              <a:t> как правило, объединяют в </a:t>
            </a:r>
            <a:r>
              <a:rPr lang="ru-RU" sz="2800" b="1" dirty="0" smtClean="0">
                <a:solidFill>
                  <a:srgbClr val="FFC000"/>
                </a:solidFill>
              </a:rPr>
              <a:t>домены</a:t>
            </a:r>
            <a:r>
              <a:rPr lang="ru-RU" sz="2800" b="1" dirty="0" smtClean="0"/>
              <a:t>.</a:t>
            </a:r>
          </a:p>
        </p:txBody>
      </p:sp>
      <p:pic>
        <p:nvPicPr>
          <p:cNvPr id="11" name="Picture 2" descr="C:\Users\777\Pictures\скачанные файлы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00082"/>
            <a:ext cx="2898159" cy="4299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6481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047165" y="1433016"/>
            <a:ext cx="7956644" cy="5115798"/>
            <a:chOff x="2047165" y="1935208"/>
            <a:chExt cx="6578896" cy="461360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/>
            <a:srcRect t="95026" r="55939"/>
            <a:stretch/>
          </p:blipFill>
          <p:spPr>
            <a:xfrm>
              <a:off x="2057178" y="6180184"/>
              <a:ext cx="6568883" cy="368629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/>
            <a:srcRect l="-465" t="-240" r="12996" b="240"/>
            <a:stretch/>
          </p:blipFill>
          <p:spPr>
            <a:xfrm>
              <a:off x="2047165" y="1935208"/>
              <a:ext cx="4357768" cy="427650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4544386" y="4098826"/>
              <a:ext cx="1669114" cy="36236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569" tIns="49785" rIns="99569" bIns="49785"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1119112" y="309088"/>
            <a:ext cx="8393373" cy="1158081"/>
          </a:xfrm>
          <a:prstGeom prst="rect">
            <a:avLst/>
          </a:prstGeom>
          <a:effectLst/>
        </p:spPr>
        <p:txBody>
          <a:bodyPr vert="horz" lIns="92300" tIns="46150" rIns="92300" bIns="4615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61498">
              <a:spcBef>
                <a:spcPct val="0"/>
              </a:spcBef>
              <a:defRPr/>
            </a:pPr>
            <a:r>
              <a:rPr lang="ru-RU" sz="44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Просмотр имени ПК</a:t>
            </a:r>
            <a:endParaRPr lang="ru-RU" sz="4400" b="1" spc="5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6481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451</TotalTime>
  <Words>429</Words>
  <Application>Microsoft Office PowerPoint</Application>
  <PresentationFormat>Произвольный</PresentationFormat>
  <Paragraphs>81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Сектор</vt:lpstr>
      <vt:lpstr>Слайд 1</vt:lpstr>
      <vt:lpstr>Правила поведения и безопасности в компьютерном классе</vt:lpstr>
      <vt:lpstr>Слайд 3</vt:lpstr>
      <vt:lpstr>Сегодня мы узнаем: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9 клас</dc:title>
  <dc:creator>Дмиртий</dc:creator>
  <cp:lastModifiedBy>Лариса</cp:lastModifiedBy>
  <cp:revision>374</cp:revision>
  <dcterms:created xsi:type="dcterms:W3CDTF">2013-11-11T18:31:51Z</dcterms:created>
  <dcterms:modified xsi:type="dcterms:W3CDTF">2016-01-24T08:08:41Z</dcterms:modified>
</cp:coreProperties>
</file>