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1"/>
  </p:notesMasterIdLst>
  <p:sldIdLst>
    <p:sldId id="330" r:id="rId2"/>
    <p:sldId id="331" r:id="rId3"/>
    <p:sldId id="328" r:id="rId4"/>
    <p:sldId id="299" r:id="rId5"/>
    <p:sldId id="280" r:id="rId6"/>
    <p:sldId id="258" r:id="rId7"/>
    <p:sldId id="313" r:id="rId8"/>
    <p:sldId id="259" r:id="rId9"/>
    <p:sldId id="260" r:id="rId10"/>
    <p:sldId id="289" r:id="rId11"/>
    <p:sldId id="290" r:id="rId12"/>
    <p:sldId id="305" r:id="rId13"/>
    <p:sldId id="306" r:id="rId14"/>
    <p:sldId id="307" r:id="rId15"/>
    <p:sldId id="309" r:id="rId16"/>
    <p:sldId id="310" r:id="rId17"/>
    <p:sldId id="262" r:id="rId18"/>
    <p:sldId id="265" r:id="rId19"/>
    <p:sldId id="300" r:id="rId20"/>
    <p:sldId id="302" r:id="rId21"/>
    <p:sldId id="303" r:id="rId22"/>
    <p:sldId id="304" r:id="rId23"/>
    <p:sldId id="314" r:id="rId24"/>
    <p:sldId id="301" r:id="rId25"/>
    <p:sldId id="322" r:id="rId26"/>
    <p:sldId id="316" r:id="rId27"/>
    <p:sldId id="317" r:id="rId28"/>
    <p:sldId id="318" r:id="rId29"/>
    <p:sldId id="319" r:id="rId30"/>
    <p:sldId id="320" r:id="rId31"/>
    <p:sldId id="324" r:id="rId32"/>
    <p:sldId id="323" r:id="rId33"/>
    <p:sldId id="295" r:id="rId34"/>
    <p:sldId id="266" r:id="rId35"/>
    <p:sldId id="267" r:id="rId36"/>
    <p:sldId id="325" r:id="rId37"/>
    <p:sldId id="298" r:id="rId38"/>
    <p:sldId id="311" r:id="rId39"/>
    <p:sldId id="326" r:id="rId40"/>
  </p:sldIdLst>
  <p:sldSz cx="104775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E4E4E4"/>
    <a:srgbClr val="FFFF66"/>
    <a:srgbClr val="FF6699"/>
    <a:srgbClr val="00FF00"/>
    <a:srgbClr val="CC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7" autoAdjust="0"/>
  </p:normalViewPr>
  <p:slideViewPr>
    <p:cSldViewPr snapToGrid="0">
      <p:cViewPr>
        <p:scale>
          <a:sx n="66" d="100"/>
          <a:sy n="66" d="100"/>
        </p:scale>
        <p:origin x="-366" y="-810"/>
      </p:cViewPr>
      <p:guideLst>
        <p:guide orient="horz" pos="2160"/>
        <p:guide pos="33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25" y="685800"/>
            <a:ext cx="5238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83A499-21E0-4668-9EAB-73AD03C32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CB149D-55A5-4145-9AD6-6AA38C938F4C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685800"/>
            <a:ext cx="523875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B1CF8-DF37-4E0B-AE20-50BA82653948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ECC46-B5F8-41E7-A3CC-081C81DB9674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685800"/>
            <a:ext cx="523875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9DB7C-5E84-435F-823A-D1730C761FDE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685800"/>
            <a:ext cx="523875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A28B20-523B-4F4F-8041-FE384D20EDA5}" type="slidenum">
              <a:rPr lang="ru-RU"/>
              <a:pPr/>
              <a:t>19</a:t>
            </a:fld>
            <a:endParaRPr lang="ru-RU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685800"/>
            <a:ext cx="5238750" cy="34290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BEA18-E62B-45F0-9640-CA60F5FE976C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685800"/>
            <a:ext cx="523875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AE9F6-10CC-4836-92A8-F10E5624C518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685800"/>
            <a:ext cx="5238750" cy="34290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889E5-9FC4-416F-A95D-0CEEF420A23F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685800"/>
            <a:ext cx="523875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FAABB-6BC1-43CD-B9A8-36DE5B2FA964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685800"/>
            <a:ext cx="523875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9ECBC0-FA0C-4D9D-8962-DA62B408A62B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685800"/>
            <a:ext cx="523875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1C613-4C5C-48E4-B22C-E9A5E52625B3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9625" y="685800"/>
            <a:ext cx="523875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11188" y="1371600"/>
            <a:ext cx="8996680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11187" y="3228536"/>
            <a:ext cx="9000173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9B5D-C247-4C07-8B87-7CB95539FE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46F9-1061-498B-B2A7-4791BB697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96187" y="914402"/>
            <a:ext cx="2357438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3875" y="914402"/>
            <a:ext cx="6897688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7D5A-7656-4EFF-A1C2-AAFCFC777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274638"/>
            <a:ext cx="9429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23875" y="1600201"/>
            <a:ext cx="462756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6062" y="1600201"/>
            <a:ext cx="4627563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23875" y="6245225"/>
            <a:ext cx="24447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79813" y="6245225"/>
            <a:ext cx="33178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08875" y="6245225"/>
            <a:ext cx="24447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02193-4292-47D2-BF53-69C2797DD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274638"/>
            <a:ext cx="9429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23875" y="1600201"/>
            <a:ext cx="942975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23875" y="6245225"/>
            <a:ext cx="24447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79813" y="6245225"/>
            <a:ext cx="331787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08875" y="6245225"/>
            <a:ext cx="24447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B38C9-95D9-46EC-B319-8AE9E2811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09D43-180F-4F64-AA1B-287E2C930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695" y="1316736"/>
            <a:ext cx="8905875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695" y="2704664"/>
            <a:ext cx="8905875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E402D-9773-4CFE-A85F-C221C9B22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704088"/>
            <a:ext cx="9429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3875" y="1920085"/>
            <a:ext cx="4627563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6062" y="1920085"/>
            <a:ext cx="4627563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B3FDB-F63C-4872-8B2C-01B3866CB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704088"/>
            <a:ext cx="94297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855248"/>
            <a:ext cx="4629382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322425" y="1859758"/>
            <a:ext cx="4631201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23875" y="2514600"/>
            <a:ext cx="4629382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22425" y="2514600"/>
            <a:ext cx="4631201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B72E1-F354-4253-ADF2-68AC61DB0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704088"/>
            <a:ext cx="9517063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0720-90CE-4477-86FC-863A45F9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9F82-1714-4E7F-8F58-641E03CFE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514352"/>
            <a:ext cx="314325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813" y="1676400"/>
            <a:ext cx="314325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96411" y="1676400"/>
            <a:ext cx="5857214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F72A4-7100-40EA-A1B1-26CF45A07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627107" y="1108075"/>
            <a:ext cx="6024563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9171451" y="5359401"/>
            <a:ext cx="17826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0914" y="5816600"/>
            <a:ext cx="1049932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020469" y="6219826"/>
            <a:ext cx="5457031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00" y="1176997"/>
            <a:ext cx="2535555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8500" y="2828785"/>
            <a:ext cx="2532063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994138" y="1199517"/>
            <a:ext cx="5291138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55125" y="6356351"/>
            <a:ext cx="6985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8C07-46E5-47B3-863D-6C74A72EB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914" y="-7938"/>
            <a:ext cx="10499328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020469" y="-7938"/>
            <a:ext cx="5457031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523875" y="704850"/>
            <a:ext cx="9429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523875" y="1935164"/>
            <a:ext cx="94297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523875" y="6356351"/>
            <a:ext cx="244475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055938" y="6356351"/>
            <a:ext cx="384175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080500" y="6356351"/>
            <a:ext cx="873125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FEDFA09-D875-4DA6-BB8A-936CCC787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1828" y="203200"/>
            <a:ext cx="10519338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  <p:sldLayoutId id="2147483735" r:id="rId12"/>
    <p:sldLayoutId id="214748373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777648" y="-110958"/>
            <a:ext cx="3518578" cy="685796"/>
          </a:xfrm>
        </p:spPr>
        <p:txBody>
          <a:bodyPr vert="horz" lIns="0" tIns="0" rIns="0" bIns="0" anchor="b"/>
          <a:lstStyle/>
          <a:p>
            <a:fld id="{0BF8B7C6-725B-450F-B024-B75F68AAD334}" type="datetime4"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13 июля 2016 г.</a:t>
            </a:fld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9113" y="305063"/>
            <a:ext cx="8393373" cy="1143000"/>
          </a:xfrm>
          <a:prstGeom prst="rect">
            <a:avLst/>
          </a:prstGeom>
          <a:effectLst/>
        </p:spPr>
        <p:txBody>
          <a:bodyPr vert="horz" lIns="92300" tIns="46150" rIns="92300" bIns="4615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61498">
              <a:spcBef>
                <a:spcPct val="0"/>
              </a:spcBef>
              <a:defRPr/>
            </a:pPr>
            <a:r>
              <a:rPr lang="ru-RU" sz="6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Вспомним</a:t>
            </a:r>
            <a:endParaRPr lang="ru-RU" sz="6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3554" name="Picture 2" descr="C:\Users\777\Pictures\для шаблон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8"/>
          <a:stretch>
            <a:fillRect/>
          </a:stretch>
        </p:blipFill>
        <p:spPr bwMode="auto">
          <a:xfrm>
            <a:off x="1" y="161644"/>
            <a:ext cx="1847919" cy="1477926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64025" y="1414351"/>
            <a:ext cx="9591693" cy="50647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30000"/>
              </a:lnSpc>
            </a:pPr>
            <a:endParaRPr lang="uk-UA" sz="2000" dirty="0" smtClean="0">
              <a:solidFill>
                <a:srgbClr val="FF0000"/>
              </a:solidFill>
            </a:endParaRPr>
          </a:p>
          <a:p>
            <a:pPr lvl="0">
              <a:lnSpc>
                <a:spcPct val="130000"/>
              </a:lnSpc>
              <a:buFont typeface="Wingdings" pitchFamily="2" charset="2"/>
              <a:buChar char="ü"/>
            </a:pPr>
            <a:endParaRPr lang="uk-UA" sz="2000" dirty="0" smtClean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buBlip>
                <a:blip r:embed="rId3"/>
              </a:buBlip>
            </a:pPr>
            <a:r>
              <a:rPr lang="ru-RU" sz="3200" b="1" dirty="0" smtClean="0"/>
              <a:t>Аппаратное  обеспечение ПК: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3200" b="1" dirty="0" smtClean="0"/>
              <a:t>группы устройств;</a:t>
            </a:r>
          </a:p>
          <a:p>
            <a:pPr>
              <a:lnSpc>
                <a:spcPct val="130000"/>
              </a:lnSpc>
              <a:buFont typeface="Wingdings" pitchFamily="2" charset="2"/>
              <a:buChar char="ü"/>
            </a:pPr>
            <a:r>
              <a:rPr lang="ru-RU" sz="3200" b="1" dirty="0" smtClean="0"/>
              <a:t>назначение каждой группы </a:t>
            </a:r>
          </a:p>
          <a:p>
            <a:pPr>
              <a:lnSpc>
                <a:spcPct val="130000"/>
              </a:lnSpc>
            </a:pPr>
            <a:r>
              <a:rPr lang="ru-RU" sz="3200" b="1" dirty="0" smtClean="0"/>
              <a:t>                                                        устройств.</a:t>
            </a:r>
          </a:p>
          <a:p>
            <a:pPr>
              <a:lnSpc>
                <a:spcPct val="130000"/>
              </a:lnSpc>
              <a:buBlip>
                <a:blip r:embed="rId3"/>
              </a:buBlip>
            </a:pPr>
            <a:r>
              <a:rPr lang="ru-RU" sz="3200" b="1" dirty="0" smtClean="0"/>
              <a:t>Программное обеспечение ПК. Примеры.</a:t>
            </a:r>
          </a:p>
          <a:p>
            <a:pPr>
              <a:lnSpc>
                <a:spcPct val="130000"/>
              </a:lnSpc>
              <a:buBlip>
                <a:blip r:embed="rId3"/>
              </a:buBlip>
            </a:pPr>
            <a:r>
              <a:rPr lang="ru-RU" sz="3200" b="1" dirty="0" smtClean="0"/>
              <a:t>Информационные процессы.                                                     </a:t>
            </a:r>
          </a:p>
          <a:p>
            <a:pPr>
              <a:lnSpc>
                <a:spcPct val="130000"/>
              </a:lnSpc>
            </a:pPr>
            <a:endParaRPr lang="ru-RU" sz="3200" b="1" dirty="0" smtClean="0"/>
          </a:p>
          <a:p>
            <a:pPr>
              <a:lnSpc>
                <a:spcPct val="130000"/>
              </a:lnSpc>
            </a:pPr>
            <a:endParaRPr lang="uk-UA" sz="2000" dirty="0" smtClean="0">
              <a:solidFill>
                <a:srgbClr val="FF0000"/>
              </a:solidFill>
            </a:endParaRPr>
          </a:p>
          <a:p>
            <a:pPr lvl="0">
              <a:lnSpc>
                <a:spcPct val="130000"/>
              </a:lnSpc>
            </a:pPr>
            <a:r>
              <a:rPr lang="uk-UA" sz="2000" dirty="0" smtClean="0">
                <a:solidFill>
                  <a:srgbClr val="FF0000"/>
                </a:solidFill>
              </a:rPr>
              <a:t> </a:t>
            </a:r>
            <a:endParaRPr lang="uk-UA" sz="20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88" r="14072"/>
          <a:stretch>
            <a:fillRect/>
          </a:stretch>
        </p:blipFill>
        <p:spPr>
          <a:xfrm>
            <a:off x="9397363" y="535003"/>
            <a:ext cx="1080137" cy="1525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0864" y="5670883"/>
            <a:ext cx="1346637" cy="1187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7989" y="348342"/>
            <a:ext cx="8605611" cy="7588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Сеть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87403" y="1628776"/>
            <a:ext cx="4452938" cy="1655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3100" b="1" smtClean="0"/>
              <a:t> </a:t>
            </a:r>
            <a:r>
              <a:rPr lang="ru-RU" b="1" smtClean="0"/>
              <a:t>логическая связь (программную и информационную)</a:t>
            </a:r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326062" y="1600200"/>
            <a:ext cx="4452938" cy="1900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физическая связь объединенных в нее компьютеров и терминалов.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1D097-7C4A-4E44-83BB-AFE22998C2A5}" type="slidenum">
              <a:rPr lang="ru-RU"/>
              <a:pPr>
                <a:defRPr/>
              </a:pPr>
              <a:t>10</a:t>
            </a:fld>
            <a:endParaRPr lang="ru-RU"/>
          </a:p>
        </p:txBody>
      </p:sp>
      <p:cxnSp>
        <p:nvCxnSpPr>
          <p:cNvPr id="12294" name="AutoShape 5"/>
          <p:cNvCxnSpPr>
            <a:cxnSpLocks noChangeShapeType="1"/>
          </p:cNvCxnSpPr>
          <p:nvPr/>
        </p:nvCxnSpPr>
        <p:spPr bwMode="auto">
          <a:xfrm rot="5400000">
            <a:off x="3599195" y="143305"/>
            <a:ext cx="652462" cy="272487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5" name="AutoShape 6"/>
          <p:cNvCxnSpPr>
            <a:cxnSpLocks noChangeShapeType="1"/>
            <a:endCxn id="12292" idx="0"/>
          </p:cNvCxnSpPr>
          <p:nvPr/>
        </p:nvCxnSpPr>
        <p:spPr bwMode="auto">
          <a:xfrm>
            <a:off x="5287865" y="1190626"/>
            <a:ext cx="2264667" cy="409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536609" y="3716339"/>
            <a:ext cx="924057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dirty="0">
                <a:solidFill>
                  <a:schemeClr val="tx2"/>
                </a:solidFill>
              </a:rPr>
              <a:t>Реализуются совокупностью связного и коммутационного оборудования, протоколов и программных средств, объединяющих несколько вычислительных машин и терминалов в единую вычислительную систему.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57999" y="188681"/>
            <a:ext cx="8913429" cy="6386289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Компьютер</a:t>
            </a:r>
            <a:r>
              <a:rPr lang="ru-RU" sz="35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3500" b="1" dirty="0" smtClean="0"/>
              <a:t>подключенный</a:t>
            </a:r>
            <a:r>
              <a:rPr lang="en-US" sz="3500" b="1" dirty="0" smtClean="0"/>
              <a:t> </a:t>
            </a:r>
            <a:r>
              <a:rPr lang="ru-RU" sz="3500" b="1" dirty="0" smtClean="0"/>
              <a:t> к </a:t>
            </a:r>
            <a:r>
              <a:rPr lang="en-US" sz="3500" b="1" dirty="0" smtClean="0"/>
              <a:t> </a:t>
            </a:r>
            <a:r>
              <a:rPr lang="ru-RU" sz="3500" b="1" dirty="0" smtClean="0"/>
              <a:t>сети, на котором </a:t>
            </a:r>
            <a:r>
              <a:rPr lang="en-US" sz="3500" b="1" dirty="0" smtClean="0"/>
              <a:t> </a:t>
            </a:r>
            <a:r>
              <a:rPr lang="ru-RU" sz="3500" b="1" dirty="0" smtClean="0"/>
              <a:t>работает </a:t>
            </a:r>
            <a:r>
              <a:rPr lang="en-US" sz="3500" b="1" dirty="0" smtClean="0"/>
              <a:t> </a:t>
            </a:r>
            <a:r>
              <a:rPr lang="ru-RU" sz="3500" b="1" dirty="0" smtClean="0"/>
              <a:t>ее пользователь, </a:t>
            </a:r>
            <a:r>
              <a:rPr lang="en-US" sz="3500" b="1" dirty="0" smtClean="0"/>
              <a:t> </a:t>
            </a:r>
            <a:r>
              <a:rPr lang="ru-RU" sz="3500" b="1" dirty="0" smtClean="0"/>
              <a:t>называют</a:t>
            </a:r>
            <a:endParaRPr lang="en-US" sz="3500" b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500" b="1" i="1" dirty="0" smtClean="0">
                <a:solidFill>
                  <a:srgbClr val="FF0000"/>
                </a:solidFill>
              </a:rPr>
              <a:t>рабочей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500" b="1" i="1" dirty="0" smtClean="0">
                <a:solidFill>
                  <a:srgbClr val="FF0000"/>
                </a:solidFill>
              </a:rPr>
              <a:t>      или терминальной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500" b="1" i="1" dirty="0" smtClean="0">
                <a:solidFill>
                  <a:srgbClr val="FF0000"/>
                </a:solidFill>
              </a:rPr>
              <a:t>                                    станцией</a:t>
            </a:r>
            <a:r>
              <a:rPr lang="ru-RU" sz="3500" b="1" dirty="0" smtClean="0"/>
              <a:t>,</a:t>
            </a:r>
            <a:endParaRPr lang="en-US" sz="3500" b="1" dirty="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500" b="1" dirty="0" smtClean="0"/>
              <a:t> </a:t>
            </a:r>
            <a:r>
              <a:rPr lang="ru-RU" sz="3200" b="1" dirty="0" smtClean="0"/>
              <a:t>т. е. это компьютер,</a:t>
            </a:r>
            <a:r>
              <a:rPr lang="en-US" sz="3200" b="1" dirty="0" smtClean="0"/>
              <a:t> </a:t>
            </a:r>
            <a:r>
              <a:rPr lang="ru-RU" sz="3200" b="1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b="1" dirty="0" smtClean="0"/>
              <a:t>через который </a:t>
            </a:r>
            <a:r>
              <a:rPr lang="en-US" sz="3200" b="1" dirty="0" smtClean="0"/>
              <a:t> </a:t>
            </a:r>
            <a:r>
              <a:rPr lang="ru-RU" sz="3200" b="1" dirty="0" smtClean="0"/>
              <a:t>пользователь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b="1" dirty="0" smtClean="0"/>
              <a:t>получает </a:t>
            </a:r>
            <a:r>
              <a:rPr lang="en-US" sz="3200" b="1" dirty="0" smtClean="0"/>
              <a:t> </a:t>
            </a:r>
            <a:r>
              <a:rPr lang="ru-RU" sz="3200" b="1" dirty="0" smtClean="0"/>
              <a:t>доступ </a:t>
            </a:r>
            <a:r>
              <a:rPr lang="en-US" sz="3200" b="1" dirty="0" smtClean="0"/>
              <a:t> </a:t>
            </a:r>
            <a:r>
              <a:rPr lang="ru-RU" sz="3200" b="1" dirty="0" smtClean="0"/>
              <a:t>к </a:t>
            </a:r>
            <a:r>
              <a:rPr lang="en-US" sz="3200" b="1" dirty="0" smtClean="0"/>
              <a:t> </a:t>
            </a:r>
            <a:r>
              <a:rPr lang="ru-RU" sz="3200" b="1" dirty="0" smtClean="0"/>
              <a:t>сети.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Терминалы</a:t>
            </a:r>
            <a:r>
              <a:rPr lang="ru-RU" sz="3200" b="1" dirty="0" smtClean="0"/>
              <a:t> играют роль                                   удаленных устройств ввода/вывода. </a:t>
            </a:r>
            <a:r>
              <a:rPr lang="ru-RU" sz="3500" b="1" dirty="0" smtClean="0"/>
              <a:t> </a:t>
            </a:r>
          </a:p>
          <a:p>
            <a:pPr eaLnBrk="1" hangingPunct="1">
              <a:buNone/>
            </a:pPr>
            <a:endParaRPr lang="ru-RU" sz="3200" b="1" dirty="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ru-RU" sz="3500" b="1" dirty="0" smtClean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9EB59-F7E5-4F34-9044-35524D1C797B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7894" y="1294996"/>
            <a:ext cx="3371250" cy="476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18106"/>
            <a:ext cx="9761604" cy="3702050"/>
          </a:xfrm>
        </p:spPr>
        <p:txBody>
          <a:bodyPr/>
          <a:lstStyle/>
          <a:p>
            <a:pPr marL="812800" indent="-8128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  <a:buSzTx/>
              <a:buFont typeface="Wingdings" pitchFamily="2" charset="2"/>
              <a:buAutoNum type="romanUcPeriod"/>
            </a:pPr>
            <a:r>
              <a:rPr lang="ru-RU" sz="3000" b="1" dirty="0"/>
              <a:t>Территориальная распространенность </a:t>
            </a:r>
            <a:endParaRPr lang="ru-RU" sz="3000" b="1" dirty="0" smtClean="0"/>
          </a:p>
          <a:p>
            <a:pPr marL="812800" indent="-8128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  <a:buSzTx/>
              <a:buFont typeface="Wingdings" pitchFamily="2" charset="2"/>
              <a:buAutoNum type="romanUcPeriod"/>
            </a:pPr>
            <a:r>
              <a:rPr lang="ru-RU" sz="3000" b="1" dirty="0" smtClean="0"/>
              <a:t>Ведомственная принадлежность.</a:t>
            </a:r>
          </a:p>
          <a:p>
            <a:pPr marL="812800" indent="-812800">
              <a:spcBef>
                <a:spcPts val="0"/>
              </a:spcBef>
              <a:buClr>
                <a:srgbClr val="CC3300"/>
              </a:buClr>
              <a:buSzTx/>
              <a:buFont typeface="Wingdings" pitchFamily="2" charset="2"/>
              <a:buAutoNum type="romanUcPeriod"/>
            </a:pPr>
            <a:r>
              <a:rPr lang="ru-RU" sz="3000" b="1" dirty="0" smtClean="0"/>
              <a:t>Скорость </a:t>
            </a:r>
            <a:r>
              <a:rPr lang="ru-RU" sz="3000" b="1" dirty="0"/>
              <a:t>передачи </a:t>
            </a:r>
            <a:r>
              <a:rPr lang="ru-RU" sz="3000" b="1" dirty="0" smtClean="0"/>
              <a:t>информации. Тип </a:t>
            </a:r>
            <a:r>
              <a:rPr lang="ru-RU" sz="3000" b="1" dirty="0"/>
              <a:t>среды </a:t>
            </a:r>
            <a:r>
              <a:rPr lang="ru-RU" sz="3000" b="1" dirty="0" smtClean="0"/>
              <a:t>     передачи</a:t>
            </a:r>
            <a:r>
              <a:rPr lang="ru-RU" sz="3000" b="1" dirty="0"/>
              <a:t>.</a:t>
            </a:r>
          </a:p>
          <a:p>
            <a:pPr marL="812800" indent="-8128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  <a:buSzTx/>
              <a:buFont typeface="Wingdings" pitchFamily="2" charset="2"/>
              <a:buAutoNum type="romanUcPeriod"/>
            </a:pPr>
            <a:r>
              <a:rPr lang="ru-RU" sz="3000" b="1" dirty="0"/>
              <a:t>Топология сетей.</a:t>
            </a:r>
          </a:p>
          <a:p>
            <a:pPr marL="812800" indent="-8128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  <a:buSzTx/>
              <a:buFont typeface="Wingdings" pitchFamily="2" charset="2"/>
              <a:buAutoNum type="romanUcPeriod"/>
            </a:pPr>
            <a:r>
              <a:rPr lang="ru-RU" sz="3000" b="1" dirty="0"/>
              <a:t>Организация взаимодействия компьютеров</a:t>
            </a:r>
            <a:r>
              <a:rPr lang="ru-RU" sz="3000" b="1" dirty="0" smtClean="0"/>
              <a:t>.</a:t>
            </a:r>
          </a:p>
          <a:p>
            <a:pPr marL="812800" indent="-8128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  <a:buSzTx/>
              <a:buFont typeface="Wingdings" pitchFamily="2" charset="2"/>
              <a:buAutoNum type="romanUcPeriod"/>
            </a:pPr>
            <a:r>
              <a:rPr lang="ru-RU" sz="3000" b="1" dirty="0" smtClean="0"/>
              <a:t> Операционная система.</a:t>
            </a:r>
          </a:p>
          <a:p>
            <a:pPr marL="812800" indent="-812800">
              <a:lnSpc>
                <a:spcPct val="150000"/>
              </a:lnSpc>
              <a:spcBef>
                <a:spcPts val="0"/>
              </a:spcBef>
              <a:buClr>
                <a:srgbClr val="CC3300"/>
              </a:buClr>
              <a:buSzTx/>
              <a:buFont typeface="Wingdings" pitchFamily="2" charset="2"/>
              <a:buAutoNum type="romanUcPeriod"/>
            </a:pPr>
            <a:r>
              <a:rPr lang="ru-RU" sz="3000" b="1" dirty="0" smtClean="0"/>
              <a:t>Назначение </a:t>
            </a:r>
            <a:endParaRPr lang="ru-RU" sz="3000" b="1" dirty="0"/>
          </a:p>
        </p:txBody>
      </p:sp>
      <p:pic>
        <p:nvPicPr>
          <p:cNvPr id="286724" name="Picture 4" descr="J03005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5427" y="5255710"/>
            <a:ext cx="1914080" cy="1435342"/>
          </a:xfrm>
          <a:prstGeom prst="rect">
            <a:avLst/>
          </a:prstGeom>
          <a:noFill/>
        </p:spPr>
      </p:pic>
      <p:sp>
        <p:nvSpPr>
          <p:cNvPr id="286725" name="Rectangle 5"/>
          <p:cNvSpPr>
            <a:spLocks noGrp="1" noChangeArrowheads="1"/>
          </p:cNvSpPr>
          <p:nvPr>
            <p:ph type="title"/>
          </p:nvPr>
        </p:nvSpPr>
        <p:spPr>
          <a:xfrm>
            <a:off x="-377364" y="-1"/>
            <a:ext cx="10940436" cy="146594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3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Признаки </a:t>
            </a:r>
            <a:r>
              <a:rPr lang="ru-RU" sz="43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43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3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классификации </a:t>
            </a:r>
            <a:r>
              <a:rPr lang="ru-RU" sz="43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10" y="516168"/>
            <a:ext cx="9852027" cy="1143000"/>
          </a:xfrm>
        </p:spPr>
        <p:txBody>
          <a:bodyPr/>
          <a:lstStyle/>
          <a:p>
            <a:pPr marL="361950" indent="-361950">
              <a:buClr>
                <a:schemeClr val="tx1"/>
              </a:buClr>
            </a:pPr>
            <a:r>
              <a:rPr lang="uk-U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І, ІІ</a:t>
            </a:r>
            <a:r>
              <a:rPr 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территориальной </a:t>
            </a:r>
            <a:r>
              <a:rPr lang="ru-RU" sz="4000" b="1" dirty="0" err="1" smtClean="0">
                <a:solidFill>
                  <a:schemeClr val="accent1">
                    <a:lumMod val="75000"/>
                  </a:schemeClr>
                </a:solidFill>
              </a:rPr>
              <a:t>распространен-ности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и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ведомственной принадлежности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549" y="1761212"/>
            <a:ext cx="9984548" cy="4824413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80000"/>
              </a:spcBef>
              <a:buClr>
                <a:srgbClr val="CC3300"/>
              </a:buClr>
              <a:buSzTx/>
              <a:buFont typeface="Wingdings" pitchFamily="2" charset="2"/>
              <a:buAutoNum type="arabicPeriod"/>
            </a:pPr>
            <a:r>
              <a:rPr lang="ru-RU" sz="2800" b="1" dirty="0">
                <a:solidFill>
                  <a:srgbClr val="CC3300"/>
                </a:solidFill>
              </a:rPr>
              <a:t>Локальные сети</a:t>
            </a:r>
            <a:r>
              <a:rPr lang="ru-RU" sz="2800" dirty="0"/>
              <a:t>, </a:t>
            </a:r>
            <a:r>
              <a:rPr lang="ru-RU" sz="2200" dirty="0"/>
              <a:t>ЛВС (</a:t>
            </a:r>
            <a:r>
              <a:rPr lang="ru-RU" sz="2200" b="1" i="1" dirty="0"/>
              <a:t>LAN</a:t>
            </a:r>
            <a:r>
              <a:rPr lang="ru-RU" sz="2200" dirty="0"/>
              <a:t> - </a:t>
            </a:r>
            <a:r>
              <a:rPr lang="ru-RU" sz="2200" dirty="0" err="1"/>
              <a:t>Local</a:t>
            </a:r>
            <a:r>
              <a:rPr lang="ru-RU" sz="2200" dirty="0"/>
              <a:t> </a:t>
            </a:r>
            <a:r>
              <a:rPr lang="ru-RU" sz="2200" dirty="0" err="1"/>
              <a:t>Area</a:t>
            </a:r>
            <a:r>
              <a:rPr lang="ru-RU" sz="2200" dirty="0"/>
              <a:t> </a:t>
            </a:r>
            <a:r>
              <a:rPr lang="ru-RU" sz="2200" dirty="0" err="1"/>
              <a:t>Network</a:t>
            </a:r>
            <a:r>
              <a:rPr lang="ru-RU" sz="2200" dirty="0"/>
              <a:t>) - объединяют небольшое количество компьютеров </a:t>
            </a:r>
            <a:br>
              <a:rPr lang="ru-RU" sz="2200" dirty="0"/>
            </a:br>
            <a:r>
              <a:rPr lang="ru-RU" sz="2200" dirty="0"/>
              <a:t>(до нескольких десятков), расположенных в одном помещении, здании или комплексе зданий, удаленных друг от друга на расстоянии не более чем 1 км.</a:t>
            </a:r>
          </a:p>
          <a:p>
            <a:pPr marL="457200" indent="-457200">
              <a:lnSpc>
                <a:spcPct val="90000"/>
              </a:lnSpc>
              <a:spcBef>
                <a:spcPct val="80000"/>
              </a:spcBef>
              <a:buClr>
                <a:srgbClr val="CC3300"/>
              </a:buClr>
              <a:buSzTx/>
              <a:buFont typeface="Wingdings" pitchFamily="2" charset="2"/>
              <a:buAutoNum type="arabicPeriod"/>
            </a:pPr>
            <a:r>
              <a:rPr lang="ru-RU" sz="2800" b="1" dirty="0">
                <a:solidFill>
                  <a:srgbClr val="CC3300"/>
                </a:solidFill>
              </a:rPr>
              <a:t>Региональные</a:t>
            </a:r>
            <a:r>
              <a:rPr lang="ru-RU" sz="2200" dirty="0"/>
              <a:t> – объединяют компьютеры, расположенные на территории города или области.</a:t>
            </a:r>
          </a:p>
          <a:p>
            <a:pPr marL="457200" indent="-457200">
              <a:lnSpc>
                <a:spcPct val="90000"/>
              </a:lnSpc>
              <a:spcBef>
                <a:spcPct val="80000"/>
              </a:spcBef>
              <a:buClr>
                <a:srgbClr val="CC3300"/>
              </a:buClr>
              <a:buSzTx/>
              <a:buFont typeface="Wingdings" pitchFamily="2" charset="2"/>
              <a:buAutoNum type="arabicPeriod"/>
            </a:pPr>
            <a:r>
              <a:rPr lang="ru-RU" sz="2800" b="1" dirty="0">
                <a:solidFill>
                  <a:srgbClr val="CC3300"/>
                </a:solidFill>
              </a:rPr>
              <a:t>Корпоративные</a:t>
            </a:r>
            <a:r>
              <a:rPr lang="ru-RU" sz="2800" dirty="0">
                <a:solidFill>
                  <a:srgbClr val="CC3300"/>
                </a:solidFill>
              </a:rPr>
              <a:t> </a:t>
            </a:r>
            <a:r>
              <a:rPr lang="ru-RU" sz="2200" dirty="0">
                <a:solidFill>
                  <a:srgbClr val="CC3300"/>
                </a:solidFill>
              </a:rPr>
              <a:t>(</a:t>
            </a:r>
            <a:r>
              <a:rPr lang="ru-RU" sz="2200" b="1" dirty="0">
                <a:solidFill>
                  <a:srgbClr val="CC3300"/>
                </a:solidFill>
              </a:rPr>
              <a:t>отраслевые</a:t>
            </a:r>
            <a:r>
              <a:rPr lang="ru-RU" sz="2200" dirty="0">
                <a:solidFill>
                  <a:srgbClr val="CC3300"/>
                </a:solidFill>
              </a:rPr>
              <a:t>) </a:t>
            </a:r>
            <a:r>
              <a:rPr lang="ru-RU" sz="2200" b="1" dirty="0">
                <a:solidFill>
                  <a:srgbClr val="CC3300"/>
                </a:solidFill>
              </a:rPr>
              <a:t>сети</a:t>
            </a:r>
            <a:r>
              <a:rPr lang="ru-RU" sz="2200" dirty="0"/>
              <a:t> обслуживают какую-либо отрасль (образование, науку, оборону, банки и т.д.). </a:t>
            </a: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ct val="80000"/>
              </a:spcBef>
              <a:buClr>
                <a:srgbClr val="CC3300"/>
              </a:buClr>
              <a:buSzTx/>
              <a:buFont typeface="Wingdings" pitchFamily="2" charset="2"/>
              <a:buAutoNum type="arabicPeriod"/>
            </a:pPr>
            <a:r>
              <a:rPr lang="ru-RU" sz="2800" b="1" dirty="0">
                <a:solidFill>
                  <a:srgbClr val="CC3300"/>
                </a:solidFill>
              </a:rPr>
              <a:t>Глобальные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CC3300"/>
                </a:solidFill>
              </a:rPr>
              <a:t>сети</a:t>
            </a:r>
            <a:r>
              <a:rPr lang="ru-RU" sz="2800" dirty="0"/>
              <a:t> </a:t>
            </a:r>
            <a:r>
              <a:rPr lang="en-US" sz="2200" dirty="0"/>
              <a:t>- </a:t>
            </a:r>
            <a:r>
              <a:rPr lang="ru-RU" sz="2200" dirty="0"/>
              <a:t>объединяют между собой многие локальные, региональные и корпоративные сети.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167832"/>
            <a:ext cx="9429750" cy="1143000"/>
          </a:xfrm>
        </p:spPr>
        <p:txBody>
          <a:bodyPr/>
          <a:lstStyle/>
          <a:p>
            <a:pPr marL="628650" indent="-628650">
              <a:buClr>
                <a:schemeClr val="tx1"/>
              </a:buClr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ІІІ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скорости передачи 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693" y="1247567"/>
            <a:ext cx="10148260" cy="2476500"/>
          </a:xfrm>
        </p:spPr>
        <p:txBody>
          <a:bodyPr/>
          <a:lstStyle/>
          <a:p>
            <a:pPr marL="609600" indent="-609600">
              <a:spcBef>
                <a:spcPct val="80000"/>
              </a:spcBef>
              <a:buClr>
                <a:srgbClr val="CC3300"/>
              </a:buClr>
              <a:buSzTx/>
              <a:buFont typeface="Wingdings" pitchFamily="2" charset="2"/>
              <a:buAutoNum type="arabicPeriod"/>
            </a:pPr>
            <a:r>
              <a:rPr lang="ru-RU" sz="2800" b="1" dirty="0">
                <a:solidFill>
                  <a:srgbClr val="CC3300"/>
                </a:solidFill>
              </a:rPr>
              <a:t>Низкоскоростные</a:t>
            </a:r>
            <a:r>
              <a:rPr lang="ru-RU" sz="2800" dirty="0"/>
              <a:t> (до 10 Мбит/с), </a:t>
            </a:r>
          </a:p>
          <a:p>
            <a:pPr marL="609600" indent="-609600">
              <a:spcBef>
                <a:spcPct val="80000"/>
              </a:spcBef>
              <a:buClr>
                <a:srgbClr val="CC3300"/>
              </a:buClr>
              <a:buSzTx/>
              <a:buFont typeface="Wingdings" pitchFamily="2" charset="2"/>
              <a:buAutoNum type="arabicPeriod"/>
            </a:pPr>
            <a:r>
              <a:rPr lang="ru-RU" sz="2800" b="1" dirty="0">
                <a:solidFill>
                  <a:srgbClr val="CC3300"/>
                </a:solidFill>
              </a:rPr>
              <a:t>Среднескоростные</a:t>
            </a:r>
            <a:r>
              <a:rPr lang="ru-RU" sz="2800" dirty="0"/>
              <a:t> (до 100 Мбит/с), </a:t>
            </a:r>
          </a:p>
          <a:p>
            <a:pPr marL="609600" indent="-609600">
              <a:spcBef>
                <a:spcPct val="80000"/>
              </a:spcBef>
              <a:buClr>
                <a:srgbClr val="CC3300"/>
              </a:buClr>
              <a:buSzTx/>
              <a:buFont typeface="Wingdings" pitchFamily="2" charset="2"/>
              <a:buAutoNum type="arabicPeriod"/>
            </a:pPr>
            <a:r>
              <a:rPr lang="ru-RU" sz="2800" b="1" dirty="0">
                <a:solidFill>
                  <a:srgbClr val="CC3300"/>
                </a:solidFill>
              </a:rPr>
              <a:t>Высокоскоростные</a:t>
            </a:r>
            <a:r>
              <a:rPr lang="ru-RU" sz="2800" dirty="0"/>
              <a:t> (свыше 100 Мбит/с</a:t>
            </a:r>
            <a:r>
              <a:rPr lang="ru-RU" sz="2800" dirty="0" smtClean="0"/>
              <a:t>).</a:t>
            </a:r>
            <a:endParaRPr lang="en-US" sz="2800" dirty="0" smtClean="0"/>
          </a:p>
          <a:p>
            <a:pPr marL="609600" indent="-609600">
              <a:spcBef>
                <a:spcPct val="80000"/>
              </a:spcBef>
              <a:buClr>
                <a:srgbClr val="CC3300"/>
              </a:buClr>
              <a:buSzTx/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3875" y="3302856"/>
            <a:ext cx="9429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marL="809625" marR="0" lvl="0" indent="-809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типу среды передачи </a:t>
            </a: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4524" y="4561057"/>
            <a:ext cx="942975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Проводные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коаксиальные, на витой паре, оптоволоконные. </a:t>
            </a:r>
          </a:p>
          <a:p>
            <a:pPr marL="609600" marR="0" lvl="0" indent="-609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Беспроводные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с передачей информации по радиоканалам, в инфракрасном диапазоне.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-180504"/>
            <a:ext cx="9429750" cy="1143000"/>
          </a:xfrm>
        </p:spPr>
        <p:txBody>
          <a:bodyPr/>
          <a:lstStyle/>
          <a:p>
            <a:pPr marL="714375" indent="-714375">
              <a:buClr>
                <a:schemeClr val="tx1"/>
              </a:buClr>
            </a:pPr>
            <a:r>
              <a:rPr lang="uk-UA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V. </a:t>
            </a: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Топология 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компьютерных сетей 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934" y="1125083"/>
            <a:ext cx="9429750" cy="11811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dirty="0"/>
              <a:t>Способ соединения компьютеров в сеть называется её топологией.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123693" y="2078953"/>
            <a:ext cx="6517515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80000"/>
              </a:spcBef>
              <a:buFontTx/>
              <a:buAutoNum type="arabicPeriod"/>
            </a:pPr>
            <a:r>
              <a:rPr lang="ru-RU" sz="2800" b="1" dirty="0">
                <a:solidFill>
                  <a:srgbClr val="CC3300"/>
                </a:solidFill>
              </a:rPr>
              <a:t>Линейная шина</a:t>
            </a:r>
            <a:r>
              <a:rPr lang="ru-RU" sz="2800" dirty="0"/>
              <a:t> </a:t>
            </a:r>
            <a:r>
              <a:rPr lang="ru-RU" dirty="0"/>
              <a:t>- вариант </a:t>
            </a:r>
            <a:r>
              <a:rPr lang="ru-RU" dirty="0" err="1"/>
              <a:t>последова-тельного</a:t>
            </a:r>
            <a:r>
              <a:rPr lang="ru-RU" dirty="0"/>
              <a:t> соединения компьютеров между собой. </a:t>
            </a: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123693" y="3573464"/>
            <a:ext cx="64356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80000"/>
              </a:spcBef>
              <a:buFontTx/>
              <a:buAutoNum type="arabicPeriod" startAt="2"/>
            </a:pPr>
            <a:r>
              <a:rPr lang="ru-RU" sz="2800" b="1" dirty="0">
                <a:solidFill>
                  <a:srgbClr val="CC3300"/>
                </a:solidFill>
              </a:rPr>
              <a:t>Звезда</a:t>
            </a:r>
            <a:r>
              <a:rPr lang="ru-RU" sz="2800" dirty="0"/>
              <a:t> </a:t>
            </a:r>
            <a:r>
              <a:rPr lang="ru-RU" dirty="0"/>
              <a:t>- к каждому компьютеру подходит отдельный кабель из одного центрального узла (коммутатора).</a:t>
            </a:r>
          </a:p>
        </p:txBody>
      </p:sp>
      <p:pic>
        <p:nvPicPr>
          <p:cNvPr id="290823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8520" y="1988459"/>
            <a:ext cx="4510946" cy="10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0824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3008767"/>
            <a:ext cx="3149600" cy="193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0826" name="Text Box 10"/>
          <p:cNvSpPr txBox="1">
            <a:spLocks noChangeArrowheads="1"/>
          </p:cNvSpPr>
          <p:nvPr/>
        </p:nvSpPr>
        <p:spPr bwMode="auto">
          <a:xfrm>
            <a:off x="205549" y="5132388"/>
            <a:ext cx="684857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80000"/>
              </a:spcBef>
              <a:buFontTx/>
              <a:buAutoNum type="arabicPeriod" startAt="3"/>
            </a:pPr>
            <a:r>
              <a:rPr lang="ru-RU" sz="2800" b="1" dirty="0">
                <a:solidFill>
                  <a:srgbClr val="CC3300"/>
                </a:solidFill>
              </a:rPr>
              <a:t>Кольцо</a:t>
            </a:r>
            <a:r>
              <a:rPr lang="ru-RU" dirty="0"/>
              <a:t> - данные передаются от одного компьютера к другому; при этом если один компьютер получает данные, </a:t>
            </a:r>
            <a:r>
              <a:rPr lang="ru-RU" dirty="0" smtClean="0"/>
              <a:t>предназначенные </a:t>
            </a:r>
            <a:r>
              <a:rPr lang="ru-RU" dirty="0"/>
              <a:t>для другого компьютера, то он передает их дальше (по кольцу)..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7083798" y="5109023"/>
            <a:ext cx="3175992" cy="1935164"/>
            <a:chOff x="7301508" y="5157789"/>
            <a:chExt cx="2368352" cy="1552575"/>
          </a:xfrm>
        </p:grpSpPr>
        <p:pic>
          <p:nvPicPr>
            <p:cNvPr id="290825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1508" y="5157789"/>
              <a:ext cx="2368352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8069943" y="5617029"/>
              <a:ext cx="78377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464" y="2276475"/>
            <a:ext cx="8829477" cy="1582738"/>
          </a:xfrm>
        </p:spPr>
        <p:txBody>
          <a:bodyPr/>
          <a:lstStyle/>
          <a:p>
            <a:pPr marL="609600" indent="-609600">
              <a:spcBef>
                <a:spcPct val="100000"/>
              </a:spcBef>
              <a:buClr>
                <a:srgbClr val="CC3300"/>
              </a:buClr>
              <a:buSzTx/>
              <a:buFont typeface="Wingdings" pitchFamily="2" charset="2"/>
              <a:buAutoNum type="arabicPeriod"/>
            </a:pPr>
            <a:r>
              <a:rPr lang="ru-RU" sz="3600" b="1" dirty="0" err="1">
                <a:solidFill>
                  <a:srgbClr val="CC3300"/>
                </a:solidFill>
              </a:rPr>
              <a:t>Одноранговые</a:t>
            </a:r>
            <a:r>
              <a:rPr lang="ru-RU" sz="3600" b="1" dirty="0"/>
              <a:t> </a:t>
            </a:r>
            <a:r>
              <a:rPr lang="ru-RU" sz="3600" b="1" dirty="0">
                <a:solidFill>
                  <a:srgbClr val="CC3300"/>
                </a:solidFill>
              </a:rPr>
              <a:t>сети.</a:t>
            </a:r>
          </a:p>
          <a:p>
            <a:pPr marL="609600" indent="-609600">
              <a:spcBef>
                <a:spcPct val="100000"/>
              </a:spcBef>
              <a:buClr>
                <a:srgbClr val="CC3300"/>
              </a:buClr>
              <a:buSzTx/>
              <a:buFont typeface="Wingdings" pitchFamily="2" charset="2"/>
              <a:buAutoNum type="arabicPeriod"/>
            </a:pPr>
            <a:r>
              <a:rPr lang="ru-RU" sz="3600" b="1" dirty="0">
                <a:solidFill>
                  <a:srgbClr val="CC3300"/>
                </a:solidFill>
              </a:rPr>
              <a:t>Сеть с выделенным сервером.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title"/>
          </p:nvPr>
        </p:nvSpPr>
        <p:spPr>
          <a:xfrm>
            <a:off x="511652" y="687603"/>
            <a:ext cx="10477500" cy="1133475"/>
          </a:xfrm>
          <a:ln/>
        </p:spPr>
        <p:txBody>
          <a:bodyPr/>
          <a:lstStyle/>
          <a:p>
            <a:pPr marL="361950" indent="-361950">
              <a:buClr>
                <a:schemeClr val="tx1"/>
              </a:buClr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V.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принципу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взаимодействия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компьютеров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543" y="4397606"/>
            <a:ext cx="9173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VI.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 операционной системе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с которой работает сеть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361" y="269422"/>
            <a:ext cx="942975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Локальная сеть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9784" y="1935164"/>
            <a:ext cx="10477500" cy="4389437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3200" b="1" dirty="0" smtClean="0"/>
              <a:t>Для подключения компьютеров надо:</a:t>
            </a:r>
          </a:p>
          <a:p>
            <a:pPr marL="0" indent="0" eaLnBrk="1" hangingPunct="1">
              <a:buFontTx/>
              <a:buNone/>
            </a:pPr>
            <a:endParaRPr lang="ru-RU" dirty="0" smtClean="0"/>
          </a:p>
          <a:p>
            <a:pPr marL="0" indent="0" eaLnBrk="1" hangingPunct="1"/>
            <a:r>
              <a:rPr lang="ru-RU" dirty="0" smtClean="0"/>
              <a:t> </a:t>
            </a:r>
            <a:r>
              <a:rPr lang="ru-RU" sz="3600" dirty="0" smtClean="0"/>
              <a:t>сетевые карты для каждого компьютера;</a:t>
            </a:r>
          </a:p>
          <a:p>
            <a:pPr marL="0" indent="0" eaLnBrk="1" hangingPunct="1"/>
            <a:r>
              <a:rPr lang="ru-RU" sz="3600" dirty="0" smtClean="0"/>
              <a:t> соединительные кабели (чаще всего);</a:t>
            </a:r>
          </a:p>
          <a:p>
            <a:pPr marL="0" indent="0" eaLnBrk="1" hangingPunct="1"/>
            <a:r>
              <a:rPr lang="ru-RU" sz="3600" dirty="0" smtClean="0"/>
              <a:t> сетевое программное обеспечение.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D71541-EF5E-47FB-A61C-714B58E08C03}" type="slidenum">
              <a:rPr lang="ru-RU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Назначение</a:t>
            </a:r>
            <a:b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54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локальной сети: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2079626"/>
            <a:ext cx="9429750" cy="4525963"/>
          </a:xfrm>
        </p:spPr>
        <p:txBody>
          <a:bodyPr/>
          <a:lstStyle/>
          <a:p>
            <a:pPr eaLnBrk="1" hangingPunct="1"/>
            <a:r>
              <a:rPr lang="ru-RU" sz="2800" smtClean="0"/>
              <a:t>передача информации между компьютерами;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/>
            <a:r>
              <a:rPr lang="ru-RU" sz="2800" smtClean="0"/>
              <a:t>совместный доступ к программам и данным;</a:t>
            </a:r>
          </a:p>
          <a:p>
            <a:pPr eaLnBrk="1" hangingPunct="1">
              <a:buFontTx/>
              <a:buNone/>
            </a:pPr>
            <a:endParaRPr lang="ru-RU" sz="2800" smtClean="0"/>
          </a:p>
          <a:p>
            <a:pPr eaLnBrk="1" hangingPunct="1"/>
            <a:r>
              <a:rPr lang="ru-RU" sz="2800" smtClean="0"/>
              <a:t>совместное использование оборудования.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ACF18-FA48-4DDC-B349-CCE249126DC5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523875" y="123528"/>
            <a:ext cx="9517063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9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Виды локальных сетей</a:t>
            </a: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H="1">
            <a:off x="2268307" y="1268414"/>
            <a:ext cx="1486131" cy="720725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5651666" y="1268413"/>
            <a:ext cx="1236927" cy="792162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36609" y="2133601"/>
            <a:ext cx="305229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Garamond" pitchFamily="18" charset="0"/>
              </a:rPr>
              <a:t>Одноранговые</a:t>
            </a:r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>
            <a:off x="2102776" y="2636839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0" y="3357563"/>
            <a:ext cx="44965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Garamond" pitchFamily="18" charset="0"/>
              </a:rPr>
              <a:t>Все компьютеры равноправны. Всего не более 10 компьютеров</a:t>
            </a:r>
          </a:p>
        </p:txBody>
      </p:sp>
      <p:pic>
        <p:nvPicPr>
          <p:cNvPr id="62474" name="Picture 10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079" y="4724401"/>
            <a:ext cx="1155072" cy="619125"/>
          </a:xfrm>
          <a:prstGeom prst="rect">
            <a:avLst/>
          </a:prstGeom>
          <a:noFill/>
        </p:spPr>
      </p:pic>
      <p:pic>
        <p:nvPicPr>
          <p:cNvPr id="62475" name="Picture 11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9052" y="4868864"/>
            <a:ext cx="2228287" cy="1195387"/>
          </a:xfrm>
          <a:prstGeom prst="rect">
            <a:avLst/>
          </a:prstGeom>
          <a:noFill/>
        </p:spPr>
      </p:pic>
      <p:pic>
        <p:nvPicPr>
          <p:cNvPr id="62476" name="Picture 12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079" y="5661026"/>
            <a:ext cx="1155072" cy="619125"/>
          </a:xfrm>
          <a:prstGeom prst="rect">
            <a:avLst/>
          </a:prstGeom>
          <a:noFill/>
        </p:spPr>
      </p:pic>
      <p:pic>
        <p:nvPicPr>
          <p:cNvPr id="62477" name="Picture 13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2777" y="5661026"/>
            <a:ext cx="1155072" cy="619125"/>
          </a:xfrm>
          <a:prstGeom prst="rect">
            <a:avLst/>
          </a:prstGeom>
          <a:noFill/>
        </p:spPr>
      </p:pic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4660305" y="2060575"/>
            <a:ext cx="511505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Garamond" pitchFamily="18" charset="0"/>
              </a:rPr>
              <a:t>Сеть на основе </a:t>
            </a:r>
            <a:r>
              <a:rPr lang="ru-RU" sz="3600" b="1">
                <a:solidFill>
                  <a:srgbClr val="D60093"/>
                </a:solidFill>
                <a:latin typeface="Garamond" pitchFamily="18" charset="0"/>
              </a:rPr>
              <a:t>сервера</a:t>
            </a:r>
          </a:p>
        </p:txBody>
      </p:sp>
      <p:sp>
        <p:nvSpPr>
          <p:cNvPr id="62483" name="Line 19"/>
          <p:cNvSpPr>
            <a:spLocks noChangeShapeType="1"/>
          </p:cNvSpPr>
          <p:nvPr/>
        </p:nvSpPr>
        <p:spPr bwMode="auto">
          <a:xfrm>
            <a:off x="7219653" y="2781301"/>
            <a:ext cx="0" cy="5048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4909510" y="3284539"/>
            <a:ext cx="46202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Garamond" pitchFamily="18" charset="0"/>
              </a:rPr>
              <a:t>Один компьютер специально выделяется для хранения файлов и программных приложений</a:t>
            </a:r>
          </a:p>
        </p:txBody>
      </p:sp>
      <p:pic>
        <p:nvPicPr>
          <p:cNvPr id="62486" name="Picture 22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5025" y="5229226"/>
            <a:ext cx="989542" cy="530225"/>
          </a:xfrm>
          <a:prstGeom prst="rect">
            <a:avLst/>
          </a:prstGeom>
          <a:noFill/>
        </p:spPr>
      </p:pic>
      <p:pic>
        <p:nvPicPr>
          <p:cNvPr id="62487" name="Picture 23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3665" y="5949951"/>
            <a:ext cx="1073216" cy="574675"/>
          </a:xfrm>
          <a:prstGeom prst="rect">
            <a:avLst/>
          </a:prstGeom>
          <a:noFill/>
        </p:spPr>
      </p:pic>
      <p:pic>
        <p:nvPicPr>
          <p:cNvPr id="62488" name="Picture 24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607" y="5921376"/>
            <a:ext cx="1073216" cy="574675"/>
          </a:xfrm>
          <a:prstGeom prst="rect">
            <a:avLst/>
          </a:prstGeom>
          <a:noFill/>
        </p:spPr>
      </p:pic>
      <p:pic>
        <p:nvPicPr>
          <p:cNvPr id="62489" name="Picture 25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0921" y="4797426"/>
            <a:ext cx="1155071" cy="619125"/>
          </a:xfrm>
          <a:prstGeom prst="rect">
            <a:avLst/>
          </a:prstGeom>
          <a:noFill/>
        </p:spPr>
      </p:pic>
      <p:sp>
        <p:nvSpPr>
          <p:cNvPr id="62490" name="AutoShape 26"/>
          <p:cNvSpPr>
            <a:spLocks noChangeArrowheads="1"/>
          </p:cNvSpPr>
          <p:nvPr/>
        </p:nvSpPr>
        <p:spPr bwMode="auto">
          <a:xfrm>
            <a:off x="7961810" y="4437064"/>
            <a:ext cx="1567987" cy="504825"/>
          </a:xfrm>
          <a:prstGeom prst="wedgeRectCallout">
            <a:avLst>
              <a:gd name="adj1" fmla="val -41417"/>
              <a:gd name="adj2" fmla="val 12956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>
                <a:latin typeface="Garamond" pitchFamily="18" charset="0"/>
              </a:rPr>
              <a:t>сервер</a:t>
            </a:r>
          </a:p>
        </p:txBody>
      </p:sp>
      <p:pic>
        <p:nvPicPr>
          <p:cNvPr id="62491" name="Picture 27" descr="j02857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305" y="4941889"/>
            <a:ext cx="1073216" cy="574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Результат пошуку зображень за запитом &quot;грязные руки&quot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61805" y="3920672"/>
            <a:ext cx="2143125" cy="2143125"/>
          </a:xfrm>
          <a:prstGeom prst="rect">
            <a:avLst/>
          </a:prstGeom>
          <a:noFill/>
        </p:spPr>
      </p:pic>
      <p:pic>
        <p:nvPicPr>
          <p:cNvPr id="45064" name="Picture 8" descr="Результат пошуку зображень за запитом &quot;техника безопасности при работе с пк&quot;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4640" y="1266184"/>
            <a:ext cx="2204212" cy="2209084"/>
          </a:xfrm>
          <a:prstGeom prst="rect">
            <a:avLst/>
          </a:prstGeom>
          <a:noFill/>
        </p:spPr>
      </p:pic>
      <p:pic>
        <p:nvPicPr>
          <p:cNvPr id="45072" name="Picture 16" descr="https://image.jimcdn.com/app/cms/image/transf/none/path/sa9dcd2406e69df7d/image/i0c08fd7bf2e83e96/version/1389427210/im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BF5F6"/>
              </a:clrFrom>
              <a:clrTo>
                <a:srgbClr val="EBF5F6">
                  <a:alpha val="0"/>
                </a:srgbClr>
              </a:clrTo>
            </a:clrChange>
          </a:blip>
          <a:srcRect l="24244" t="48000" r="47959"/>
          <a:stretch>
            <a:fillRect/>
          </a:stretch>
        </p:blipFill>
        <p:spPr bwMode="auto">
          <a:xfrm>
            <a:off x="2770496" y="1144952"/>
            <a:ext cx="2509659" cy="2316845"/>
          </a:xfrm>
          <a:prstGeom prst="rect">
            <a:avLst/>
          </a:prstGeom>
          <a:noFill/>
        </p:spPr>
      </p:pic>
      <p:pic>
        <p:nvPicPr>
          <p:cNvPr id="45070" name="Picture 14" descr="https://image.jimcdn.com/app/cms/image/transf/none/path/sa9dcd2406e69df7d/image/i0c08fd7bf2e83e96/version/1389427210/im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 l="73820" b="52000"/>
          <a:stretch>
            <a:fillRect/>
          </a:stretch>
        </p:blipFill>
        <p:spPr bwMode="auto">
          <a:xfrm>
            <a:off x="2797793" y="3914156"/>
            <a:ext cx="2522202" cy="2282060"/>
          </a:xfrm>
          <a:prstGeom prst="rect">
            <a:avLst/>
          </a:prstGeom>
          <a:noFill/>
        </p:spPr>
      </p:pic>
      <p:pic>
        <p:nvPicPr>
          <p:cNvPr id="45060" name="Picture 4" descr="Результат пошуку зображень за запитом &quot;техника безопасности при работе с пк&quot;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2919" y="3928199"/>
            <a:ext cx="2143125" cy="2115216"/>
          </a:xfrm>
          <a:prstGeom prst="rect">
            <a:avLst/>
          </a:prstGeom>
          <a:noFill/>
        </p:spPr>
      </p:pic>
      <p:pic>
        <p:nvPicPr>
          <p:cNvPr id="45058" name="Picture 2" descr="Результат пошуку зображень за запитом &quot;ученик поднимает руку на уроке&quot;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FEF"/>
              </a:clrFrom>
              <a:clrTo>
                <a:srgbClr val="FEFFEF">
                  <a:alpha val="0"/>
                </a:srgbClr>
              </a:clrTo>
            </a:clrChange>
          </a:blip>
          <a:srcRect r="48813"/>
          <a:stretch>
            <a:fillRect/>
          </a:stretch>
        </p:blipFill>
        <p:spPr bwMode="auto">
          <a:xfrm>
            <a:off x="496768" y="1400298"/>
            <a:ext cx="1793553" cy="2074970"/>
          </a:xfrm>
          <a:prstGeom prst="rect">
            <a:avLst/>
          </a:prstGeom>
          <a:noFill/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822" y="246742"/>
            <a:ext cx="9781978" cy="107284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Правила поведения и безопасности</a:t>
            </a:r>
            <a:b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в компьютерном классе</a:t>
            </a:r>
            <a:endParaRPr lang="uk-UA" sz="3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6626" name="Picture 2" descr="http://l-soft.com.ua/assets/images/istock_000020570484_extrasmal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825014"/>
            <a:ext cx="1291771" cy="1284971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409352" y="263659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58857" y="273537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63592" y="261639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59209" y="53553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11406" y="5411423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74947" y="531937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5062" name="Picture 6" descr="https://i.ytimg.com/vi/L64IsRkj_vg/maxresdefaul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6F8D5"/>
              </a:clrFrom>
              <a:clrTo>
                <a:srgbClr val="C6F8D5">
                  <a:alpha val="0"/>
                </a:srgbClr>
              </a:clrTo>
            </a:clrChange>
          </a:blip>
          <a:srcRect l="16746" t="24901" r="50679" b="10223"/>
          <a:stretch>
            <a:fillRect/>
          </a:stretch>
        </p:blipFill>
        <p:spPr bwMode="auto">
          <a:xfrm>
            <a:off x="8284191" y="1344781"/>
            <a:ext cx="1853752" cy="204966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7876951" y="2692721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5066" name="Picture 10" descr="https://image.jimcdn.com/app/cms/image/transf/none/path/sa9dcd2406e69df7d/image/i0c08fd7bf2e83e96/version/1389427210/im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9F4F6"/>
              </a:clrFrom>
              <a:clrTo>
                <a:srgbClr val="E9F4F6">
                  <a:alpha val="0"/>
                </a:srgbClr>
              </a:clrTo>
            </a:clrChange>
          </a:blip>
          <a:srcRect t="52585" r="75756"/>
          <a:stretch>
            <a:fillRect/>
          </a:stretch>
        </p:blipFill>
        <p:spPr bwMode="auto">
          <a:xfrm>
            <a:off x="368491" y="3859326"/>
            <a:ext cx="2333765" cy="2252422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281971" y="536652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074" name="AutoShape 18" descr="Результат пошуку зображень за запитом &quot;грязные руки рисунок&quot;"/>
          <p:cNvSpPr>
            <a:spLocks noChangeAspect="1" noChangeArrowheads="1"/>
          </p:cNvSpPr>
          <p:nvPr/>
        </p:nvSpPr>
        <p:spPr bwMode="auto">
          <a:xfrm>
            <a:off x="155575" y="-142581"/>
            <a:ext cx="304800" cy="30083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5076" name="AutoShape 20" descr="Результат пошуку зображень за запитом &quot;чистые руки&quot;"/>
          <p:cNvSpPr>
            <a:spLocks noChangeAspect="1" noChangeArrowheads="1"/>
          </p:cNvSpPr>
          <p:nvPr/>
        </p:nvSpPr>
        <p:spPr bwMode="auto">
          <a:xfrm>
            <a:off x="155575" y="-142581"/>
            <a:ext cx="304800" cy="30083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289866" y="1015093"/>
            <a:ext cx="1872762" cy="43338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D60093"/>
                </a:solidFill>
                <a:latin typeface="Arial Black" pitchFamily="34" charset="0"/>
              </a:rPr>
              <a:t>Шина</a:t>
            </a:r>
          </a:p>
        </p:txBody>
      </p:sp>
      <p:sp>
        <p:nvSpPr>
          <p:cNvPr id="114713" name="Text Box 25"/>
          <p:cNvSpPr txBox="1">
            <a:spLocks noChangeArrowheads="1"/>
          </p:cNvSpPr>
          <p:nvPr/>
        </p:nvSpPr>
        <p:spPr bwMode="auto">
          <a:xfrm>
            <a:off x="371079" y="3384781"/>
            <a:ext cx="981901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Используется один кабель вдоль которого подключены все компьютеры сети. Терминатор необходим для поглощения передаваемого сигнала на концах.</a:t>
            </a:r>
          </a:p>
        </p:txBody>
      </p:sp>
      <p:sp>
        <p:nvSpPr>
          <p:cNvPr id="114716" name="Text Box 28"/>
          <p:cNvSpPr txBox="1">
            <a:spLocks noChangeArrowheads="1"/>
          </p:cNvSpPr>
          <p:nvPr/>
        </p:nvSpPr>
        <p:spPr bwMode="auto">
          <a:xfrm>
            <a:off x="371078" y="4797426"/>
            <a:ext cx="4125516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Простота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При выходе одного компьютера из строя это не скажется на работе остальных</a:t>
            </a:r>
          </a:p>
        </p:txBody>
      </p:sp>
      <p:sp>
        <p:nvSpPr>
          <p:cNvPr id="114717" name="Text Box 29"/>
          <p:cNvSpPr txBox="1">
            <a:spLocks noChangeArrowheads="1"/>
          </p:cNvSpPr>
          <p:nvPr/>
        </p:nvSpPr>
        <p:spPr bwMode="auto">
          <a:xfrm>
            <a:off x="4660305" y="4841876"/>
            <a:ext cx="581719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В каждый момент времени только один компьютер может вести передачу данных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Разрыв кабеля приводит к прекращению работы сети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/>
              <a:t>При большом количестве компьютеров сеть работает медленно</a:t>
            </a:r>
          </a:p>
        </p:txBody>
      </p:sp>
      <p:sp>
        <p:nvSpPr>
          <p:cNvPr id="114718" name="WordArt 30"/>
          <p:cNvSpPr>
            <a:spLocks noChangeArrowheads="1" noChangeShapeType="1" noTextEdit="1"/>
          </p:cNvSpPr>
          <p:nvPr/>
        </p:nvSpPr>
        <p:spPr bwMode="auto">
          <a:xfrm>
            <a:off x="5980906" y="4221163"/>
            <a:ext cx="2968625" cy="6477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3399"/>
                </a:solidFill>
                <a:latin typeface="Arial"/>
                <a:cs typeface="Arial"/>
              </a:rPr>
              <a:t>Недостатки:</a:t>
            </a:r>
          </a:p>
        </p:txBody>
      </p:sp>
      <p:sp>
        <p:nvSpPr>
          <p:cNvPr id="114719" name="WordArt 31"/>
          <p:cNvSpPr>
            <a:spLocks noChangeArrowheads="1" noChangeShapeType="1" noTextEdit="1"/>
          </p:cNvSpPr>
          <p:nvPr/>
        </p:nvSpPr>
        <p:spPr bwMode="auto">
          <a:xfrm>
            <a:off x="452934" y="4221163"/>
            <a:ext cx="2968625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Преимущества: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474165" y="1430569"/>
            <a:ext cx="7727892" cy="1965773"/>
            <a:chOff x="371079" y="646798"/>
            <a:chExt cx="9242392" cy="2701926"/>
          </a:xfrm>
        </p:grpSpPr>
        <p:sp>
          <p:nvSpPr>
            <p:cNvPr id="114694" name="Line 6"/>
            <p:cNvSpPr>
              <a:spLocks noChangeShapeType="1"/>
            </p:cNvSpPr>
            <p:nvPr/>
          </p:nvSpPr>
          <p:spPr bwMode="auto">
            <a:xfrm>
              <a:off x="618464" y="2088248"/>
              <a:ext cx="874580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pic>
          <p:nvPicPr>
            <p:cNvPr id="114695" name="Picture 7" descr="j02857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320" y="646798"/>
              <a:ext cx="1815372" cy="973138"/>
            </a:xfrm>
            <a:prstGeom prst="rect">
              <a:avLst/>
            </a:prstGeom>
            <a:noFill/>
          </p:spPr>
        </p:pic>
        <p:pic>
          <p:nvPicPr>
            <p:cNvPr id="114696" name="Picture 8" descr="j02857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3680" y="791262"/>
              <a:ext cx="1815372" cy="973137"/>
            </a:xfrm>
            <a:prstGeom prst="rect">
              <a:avLst/>
            </a:prstGeom>
            <a:noFill/>
          </p:spPr>
        </p:pic>
        <p:pic>
          <p:nvPicPr>
            <p:cNvPr id="114697" name="Picture 9" descr="j02857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1509" y="791262"/>
              <a:ext cx="1815372" cy="973137"/>
            </a:xfrm>
            <a:prstGeom prst="rect">
              <a:avLst/>
            </a:prstGeom>
            <a:noFill/>
          </p:spPr>
        </p:pic>
        <p:pic>
          <p:nvPicPr>
            <p:cNvPr id="114698" name="Picture 10" descr="j02857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86451" y="2304148"/>
              <a:ext cx="1815372" cy="973138"/>
            </a:xfrm>
            <a:prstGeom prst="rect">
              <a:avLst/>
            </a:prstGeom>
            <a:noFill/>
          </p:spPr>
        </p:pic>
        <p:pic>
          <p:nvPicPr>
            <p:cNvPr id="114700" name="Picture 12" descr="j028575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80907" y="2375587"/>
              <a:ext cx="1815372" cy="973137"/>
            </a:xfrm>
            <a:prstGeom prst="rect">
              <a:avLst/>
            </a:prstGeom>
            <a:noFill/>
          </p:spPr>
        </p:pic>
        <p:sp>
          <p:nvSpPr>
            <p:cNvPr id="114708" name="Line 20"/>
            <p:cNvSpPr>
              <a:spLocks noChangeShapeType="1"/>
            </p:cNvSpPr>
            <p:nvPr/>
          </p:nvSpPr>
          <p:spPr bwMode="auto">
            <a:xfrm flipV="1">
              <a:off x="1526150" y="1583424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709" name="Line 21"/>
            <p:cNvSpPr>
              <a:spLocks noChangeShapeType="1"/>
            </p:cNvSpPr>
            <p:nvPr/>
          </p:nvSpPr>
          <p:spPr bwMode="auto">
            <a:xfrm flipV="1">
              <a:off x="4909510" y="1654862"/>
              <a:ext cx="0" cy="433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710" name="Line 22"/>
            <p:cNvSpPr>
              <a:spLocks noChangeShapeType="1"/>
            </p:cNvSpPr>
            <p:nvPr/>
          </p:nvSpPr>
          <p:spPr bwMode="auto">
            <a:xfrm flipV="1">
              <a:off x="8043664" y="1654862"/>
              <a:ext cx="0" cy="433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711" name="Line 23"/>
            <p:cNvSpPr>
              <a:spLocks noChangeShapeType="1"/>
            </p:cNvSpPr>
            <p:nvPr/>
          </p:nvSpPr>
          <p:spPr bwMode="auto">
            <a:xfrm>
              <a:off x="2928607" y="2088249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712" name="Line 24"/>
            <p:cNvSpPr>
              <a:spLocks noChangeShapeType="1"/>
            </p:cNvSpPr>
            <p:nvPr/>
          </p:nvSpPr>
          <p:spPr bwMode="auto">
            <a:xfrm>
              <a:off x="6723063" y="2088249"/>
              <a:ext cx="0" cy="358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4720" name="Oval 32"/>
            <p:cNvSpPr>
              <a:spLocks noChangeArrowheads="1"/>
            </p:cNvSpPr>
            <p:nvPr/>
          </p:nvSpPr>
          <p:spPr bwMode="auto">
            <a:xfrm>
              <a:off x="371079" y="1799323"/>
              <a:ext cx="331060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4721" name="Oval 33"/>
            <p:cNvSpPr>
              <a:spLocks noChangeArrowheads="1"/>
            </p:cNvSpPr>
            <p:nvPr/>
          </p:nvSpPr>
          <p:spPr bwMode="auto">
            <a:xfrm>
              <a:off x="9282411" y="1799323"/>
              <a:ext cx="331060" cy="5032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4722" name="Text Box 34"/>
          <p:cNvSpPr txBox="1">
            <a:spLocks noChangeArrowheads="1"/>
          </p:cNvSpPr>
          <p:nvPr/>
        </p:nvSpPr>
        <p:spPr bwMode="auto">
          <a:xfrm>
            <a:off x="8827658" y="2375586"/>
            <a:ext cx="164984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терминатор</a:t>
            </a:r>
          </a:p>
        </p:txBody>
      </p:sp>
      <p:sp>
        <p:nvSpPr>
          <p:cNvPr id="114723" name="Text Box 35"/>
          <p:cNvSpPr txBox="1">
            <a:spLocks noChangeArrowheads="1"/>
          </p:cNvSpPr>
          <p:nvPr/>
        </p:nvSpPr>
        <p:spPr bwMode="auto">
          <a:xfrm>
            <a:off x="1" y="2304148"/>
            <a:ext cx="164984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терминатор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915760" y="116116"/>
            <a:ext cx="9111797" cy="71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spc="50" normalizeH="0" baseline="0" noProof="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Топология локальных сетей</a:t>
            </a:r>
            <a:endParaRPr kumimoji="0" lang="ru-RU" sz="4800" b="1" i="0" u="none" strike="noStrike" kern="1200" spc="50" normalizeH="0" baseline="0" noProof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2935" y="260351"/>
            <a:ext cx="3052299" cy="549275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rgbClr val="D60093"/>
                </a:solidFill>
                <a:latin typeface="Arial Black" pitchFamily="34" charset="0"/>
              </a:rPr>
              <a:t>Кольцо</a:t>
            </a:r>
          </a:p>
        </p:txBody>
      </p:sp>
      <p:sp>
        <p:nvSpPr>
          <p:cNvPr id="116741" name="Oval 5"/>
          <p:cNvSpPr>
            <a:spLocks noChangeArrowheads="1"/>
          </p:cNvSpPr>
          <p:nvPr/>
        </p:nvSpPr>
        <p:spPr bwMode="auto">
          <a:xfrm>
            <a:off x="4083679" y="620713"/>
            <a:ext cx="5527972" cy="208915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6742" name="Picture 6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764" y="1628775"/>
            <a:ext cx="1649843" cy="884238"/>
          </a:xfrm>
          <a:prstGeom prst="rect">
            <a:avLst/>
          </a:prstGeom>
          <a:noFill/>
        </p:spPr>
      </p:pic>
      <p:pic>
        <p:nvPicPr>
          <p:cNvPr id="116743" name="Picture 7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9510" y="333375"/>
            <a:ext cx="1649842" cy="884238"/>
          </a:xfrm>
          <a:prstGeom prst="rect">
            <a:avLst/>
          </a:prstGeom>
          <a:noFill/>
        </p:spPr>
      </p:pic>
      <p:pic>
        <p:nvPicPr>
          <p:cNvPr id="116744" name="Picture 8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038" y="260350"/>
            <a:ext cx="1649842" cy="884238"/>
          </a:xfrm>
          <a:prstGeom prst="rect">
            <a:avLst/>
          </a:prstGeom>
          <a:noFill/>
        </p:spPr>
      </p:pic>
      <p:pic>
        <p:nvPicPr>
          <p:cNvPr id="116745" name="Picture 9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580" y="1557338"/>
            <a:ext cx="1649842" cy="884237"/>
          </a:xfrm>
          <a:prstGeom prst="rect">
            <a:avLst/>
          </a:prstGeom>
          <a:noFill/>
        </p:spPr>
      </p:pic>
      <p:pic>
        <p:nvPicPr>
          <p:cNvPr id="116746" name="Picture 10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9051" y="2205039"/>
            <a:ext cx="1649842" cy="884237"/>
          </a:xfrm>
          <a:prstGeom prst="rect">
            <a:avLst/>
          </a:prstGeom>
          <a:noFill/>
        </p:spPr>
      </p:pic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371078" y="2997201"/>
            <a:ext cx="9737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Сигналы передаются по кольцу в одном направлении и проходят через каждый компьютер.</a:t>
            </a:r>
          </a:p>
        </p:txBody>
      </p:sp>
      <p:sp>
        <p:nvSpPr>
          <p:cNvPr id="116749" name="WordArt 13"/>
          <p:cNvSpPr>
            <a:spLocks noChangeArrowheads="1" noChangeShapeType="1" noTextEdit="1"/>
          </p:cNvSpPr>
          <p:nvPr/>
        </p:nvSpPr>
        <p:spPr bwMode="auto">
          <a:xfrm>
            <a:off x="536609" y="3716338"/>
            <a:ext cx="2968625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Преимущества:</a:t>
            </a:r>
          </a:p>
        </p:txBody>
      </p:sp>
      <p:sp>
        <p:nvSpPr>
          <p:cNvPr id="116750" name="WordArt 14"/>
          <p:cNvSpPr>
            <a:spLocks noChangeArrowheads="1" noChangeShapeType="1" noTextEdit="1"/>
          </p:cNvSpPr>
          <p:nvPr/>
        </p:nvSpPr>
        <p:spPr bwMode="auto">
          <a:xfrm>
            <a:off x="6064581" y="3789363"/>
            <a:ext cx="2968625" cy="6477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3399"/>
                </a:solidFill>
                <a:latin typeface="Arial"/>
                <a:cs typeface="Arial"/>
              </a:rPr>
              <a:t>Недостатки:</a:t>
            </a:r>
          </a:p>
        </p:txBody>
      </p:sp>
      <p:sp>
        <p:nvSpPr>
          <p:cNvPr id="116751" name="Text Box 15"/>
          <p:cNvSpPr txBox="1">
            <a:spLocks noChangeArrowheads="1"/>
          </p:cNvSpPr>
          <p:nvPr/>
        </p:nvSpPr>
        <p:spPr bwMode="auto">
          <a:xfrm>
            <a:off x="0" y="4479926"/>
            <a:ext cx="462028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У кабеля нет свободного конца и поэтому не нужен терминатор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Каждый компьютер усиливает сигналы передавая их следующему компьютеру</a:t>
            </a:r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4909510" y="4581526"/>
            <a:ext cx="528058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000"/>
              <a:t>При выходе из строя одного компьютера прекращает функционировать вся сеть</a:t>
            </a:r>
          </a:p>
          <a:p>
            <a:pPr marL="342900" indent="-342900"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2020921" y="145141"/>
            <a:ext cx="3383359" cy="504825"/>
          </a:xfrm>
        </p:spPr>
        <p:txBody>
          <a:bodyPr>
            <a:noAutofit/>
          </a:bodyPr>
          <a:lstStyle/>
          <a:p>
            <a:r>
              <a:rPr lang="ru-RU" sz="4000">
                <a:solidFill>
                  <a:srgbClr val="FF3399"/>
                </a:solidFill>
                <a:latin typeface="Arial Black" pitchFamily="34" charset="0"/>
              </a:rPr>
              <a:t>Звезда</a:t>
            </a:r>
          </a:p>
        </p:txBody>
      </p:sp>
      <p:pic>
        <p:nvPicPr>
          <p:cNvPr id="118789" name="Picture 5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3679" y="1125538"/>
            <a:ext cx="2475673" cy="1327150"/>
          </a:xfrm>
          <a:prstGeom prst="rect">
            <a:avLst/>
          </a:prstGeom>
          <a:noFill/>
        </p:spPr>
      </p:pic>
      <p:pic>
        <p:nvPicPr>
          <p:cNvPr id="118790" name="Picture 6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620" y="765175"/>
            <a:ext cx="1649843" cy="884238"/>
          </a:xfrm>
          <a:prstGeom prst="rect">
            <a:avLst/>
          </a:prstGeom>
          <a:noFill/>
        </p:spPr>
      </p:pic>
      <p:pic>
        <p:nvPicPr>
          <p:cNvPr id="118791" name="Picture 7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0620" y="2276475"/>
            <a:ext cx="1649843" cy="884238"/>
          </a:xfrm>
          <a:prstGeom prst="rect">
            <a:avLst/>
          </a:prstGeom>
          <a:noFill/>
        </p:spPr>
      </p:pic>
      <p:pic>
        <p:nvPicPr>
          <p:cNvPr id="118792" name="Picture 8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08" y="981075"/>
            <a:ext cx="1649843" cy="884238"/>
          </a:xfrm>
          <a:prstGeom prst="rect">
            <a:avLst/>
          </a:prstGeom>
          <a:noFill/>
        </p:spPr>
      </p:pic>
      <p:pic>
        <p:nvPicPr>
          <p:cNvPr id="118793" name="Picture 9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08" y="2420939"/>
            <a:ext cx="1649843" cy="884237"/>
          </a:xfrm>
          <a:prstGeom prst="rect">
            <a:avLst/>
          </a:prstGeom>
          <a:noFill/>
        </p:spPr>
      </p:pic>
      <p:pic>
        <p:nvPicPr>
          <p:cNvPr id="118794" name="Picture 10" descr="j0285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365" y="3141664"/>
            <a:ext cx="1649843" cy="884237"/>
          </a:xfrm>
          <a:prstGeom prst="rect">
            <a:avLst/>
          </a:prstGeom>
          <a:noFill/>
        </p:spPr>
      </p:pic>
      <p:sp>
        <p:nvSpPr>
          <p:cNvPr id="118795" name="Line 11"/>
          <p:cNvSpPr>
            <a:spLocks noChangeShapeType="1"/>
          </p:cNvSpPr>
          <p:nvPr/>
        </p:nvSpPr>
        <p:spPr bwMode="auto">
          <a:xfrm flipH="1" flipV="1">
            <a:off x="2846752" y="1341439"/>
            <a:ext cx="148431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6" name="Line 12"/>
          <p:cNvSpPr>
            <a:spLocks noChangeShapeType="1"/>
          </p:cNvSpPr>
          <p:nvPr/>
        </p:nvSpPr>
        <p:spPr bwMode="auto">
          <a:xfrm flipH="1">
            <a:off x="2846752" y="2205038"/>
            <a:ext cx="1649842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>
            <a:off x="5320606" y="2276475"/>
            <a:ext cx="412915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V="1">
            <a:off x="5980907" y="1557338"/>
            <a:ext cx="140245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>
            <a:off x="6228291" y="2205038"/>
            <a:ext cx="123874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801" name="AutoShape 17"/>
          <p:cNvSpPr>
            <a:spLocks noChangeArrowheads="1"/>
          </p:cNvSpPr>
          <p:nvPr/>
        </p:nvSpPr>
        <p:spPr bwMode="auto">
          <a:xfrm>
            <a:off x="5980907" y="549276"/>
            <a:ext cx="1567987" cy="720725"/>
          </a:xfrm>
          <a:prstGeom prst="wedgeRoundRectCallout">
            <a:avLst>
              <a:gd name="adj1" fmla="val -77380"/>
              <a:gd name="adj2" fmla="val 9427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/>
              <a:t>Сервер</a:t>
            </a:r>
          </a:p>
        </p:txBody>
      </p:sp>
      <p:sp>
        <p:nvSpPr>
          <p:cNvPr id="118802" name="WordArt 18"/>
          <p:cNvSpPr>
            <a:spLocks noChangeArrowheads="1" noChangeShapeType="1" noTextEdit="1"/>
          </p:cNvSpPr>
          <p:nvPr/>
        </p:nvSpPr>
        <p:spPr bwMode="auto">
          <a:xfrm>
            <a:off x="6972268" y="3933825"/>
            <a:ext cx="2968625" cy="647700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44444"/>
              </a:avLst>
            </a:prstTxWarp>
          </a:bodyPr>
          <a:lstStyle/>
          <a:p>
            <a:pPr algn="ctr"/>
            <a:r>
              <a:rPr lang="ru-RU" sz="3600" kern="1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FF3399"/>
                </a:solidFill>
                <a:latin typeface="Arial"/>
                <a:cs typeface="Arial"/>
              </a:rPr>
              <a:t>Недостатки:</a:t>
            </a:r>
          </a:p>
        </p:txBody>
      </p:sp>
      <p:sp>
        <p:nvSpPr>
          <p:cNvPr id="118803" name="WordArt 19"/>
          <p:cNvSpPr>
            <a:spLocks noChangeArrowheads="1" noChangeShapeType="1" noTextEdit="1"/>
          </p:cNvSpPr>
          <p:nvPr/>
        </p:nvSpPr>
        <p:spPr bwMode="auto">
          <a:xfrm>
            <a:off x="536609" y="3860800"/>
            <a:ext cx="2968625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 dirty="0"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solidFill>
                  <a:srgbClr val="0033CC"/>
                </a:solidFill>
                <a:latin typeface="Arial"/>
                <a:cs typeface="Arial"/>
              </a:rPr>
              <a:t>Преимущества:</a:t>
            </a: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371079" y="4508501"/>
            <a:ext cx="3794456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Управление сетью централизовано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При выходе из строя одного компьютера сеть остается работоспособной</a:t>
            </a:r>
          </a:p>
        </p:txBody>
      </p:sp>
      <p:sp>
        <p:nvSpPr>
          <p:cNvPr id="118805" name="Text Box 21"/>
          <p:cNvSpPr txBox="1">
            <a:spLocks noChangeArrowheads="1"/>
          </p:cNvSpPr>
          <p:nvPr/>
        </p:nvSpPr>
        <p:spPr bwMode="auto">
          <a:xfrm>
            <a:off x="4743979" y="4581526"/>
            <a:ext cx="536244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При выходе из строя сервера сеть прекращает функционировать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sz="2000"/>
              <a:t>Для больших сетей значительно увеличивается расход кабеля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E01189-8EAA-49BC-8252-245E97B36F70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2223678" y="203428"/>
            <a:ext cx="6034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400" b="1" spc="50" baseline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Смешанные схемы</a:t>
            </a:r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447477" y="865188"/>
            <a:ext cx="2615716" cy="44627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300" b="1" baseline="0">
                <a:solidFill>
                  <a:schemeClr val="accent2"/>
                </a:solidFill>
              </a:rPr>
              <a:t>Звездно-шинная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447477" y="3884613"/>
            <a:ext cx="3039743" cy="44627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300" b="1" baseline="0">
                <a:solidFill>
                  <a:schemeClr val="accent2"/>
                </a:solidFill>
              </a:rPr>
              <a:t>Звездно-кольцевая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1600730" y="1376363"/>
            <a:ext cx="4909510" cy="1079500"/>
            <a:chOff x="505" y="1673"/>
            <a:chExt cx="2699" cy="680"/>
          </a:xfrm>
        </p:grpSpPr>
        <p:sp>
          <p:nvSpPr>
            <p:cNvPr id="12362" name="Line 25"/>
            <p:cNvSpPr>
              <a:spLocks noChangeShapeType="1"/>
            </p:cNvSpPr>
            <p:nvPr/>
          </p:nvSpPr>
          <p:spPr bwMode="auto">
            <a:xfrm>
              <a:off x="581" y="2323"/>
              <a:ext cx="2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65" y="2108"/>
              <a:ext cx="98" cy="236"/>
              <a:chOff x="2372" y="1448"/>
              <a:chExt cx="135" cy="339"/>
            </a:xfrm>
          </p:grpSpPr>
          <p:sp>
            <p:nvSpPr>
              <p:cNvPr id="12396" name="Rectangle 27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7" name="Rectangle 28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8" name="Line 29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764" y="2108"/>
              <a:ext cx="97" cy="236"/>
              <a:chOff x="2372" y="1448"/>
              <a:chExt cx="135" cy="339"/>
            </a:xfrm>
          </p:grpSpPr>
          <p:sp>
            <p:nvSpPr>
              <p:cNvPr id="12393" name="Rectangle 31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4" name="Rectangle 32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5" name="Line 33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2233" y="2108"/>
              <a:ext cx="97" cy="236"/>
              <a:chOff x="2372" y="1448"/>
              <a:chExt cx="135" cy="339"/>
            </a:xfrm>
          </p:grpSpPr>
          <p:sp>
            <p:nvSpPr>
              <p:cNvPr id="12390" name="Rectangle 35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1" name="Rectangle 36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92" name="Line 37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768" y="2104"/>
              <a:ext cx="98" cy="236"/>
              <a:chOff x="2372" y="1448"/>
              <a:chExt cx="135" cy="339"/>
            </a:xfrm>
          </p:grpSpPr>
          <p:sp>
            <p:nvSpPr>
              <p:cNvPr id="12387" name="Rectangle 39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8" name="Rectangle 40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9" name="Line 41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801" y="2106"/>
              <a:ext cx="98" cy="236"/>
              <a:chOff x="2372" y="1448"/>
              <a:chExt cx="135" cy="339"/>
            </a:xfrm>
          </p:grpSpPr>
          <p:sp>
            <p:nvSpPr>
              <p:cNvPr id="12384" name="Rectangle 43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5" name="Rectangle 44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86" name="Line 45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2368" name="Picture 46" descr="Корпус-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2" y="1673"/>
              <a:ext cx="339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699" y="1689"/>
              <a:ext cx="352" cy="509"/>
              <a:chOff x="1386" y="664"/>
              <a:chExt cx="487" cy="732"/>
            </a:xfrm>
          </p:grpSpPr>
          <p:sp>
            <p:nvSpPr>
              <p:cNvPr id="12382" name="Rectangle 48"/>
              <p:cNvSpPr>
                <a:spLocks noChangeArrowheads="1"/>
              </p:cNvSpPr>
              <p:nvPr/>
            </p:nvSpPr>
            <p:spPr bwMode="auto">
              <a:xfrm>
                <a:off x="1483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2383" name="Picture 49" descr="Компьютер-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50"/>
            <p:cNvGrpSpPr>
              <a:grpSpLocks/>
            </p:cNvGrpSpPr>
            <p:nvPr/>
          </p:nvGrpSpPr>
          <p:grpSpPr bwMode="auto">
            <a:xfrm>
              <a:off x="1167" y="1689"/>
              <a:ext cx="352" cy="509"/>
              <a:chOff x="1386" y="664"/>
              <a:chExt cx="487" cy="732"/>
            </a:xfrm>
          </p:grpSpPr>
          <p:sp>
            <p:nvSpPr>
              <p:cNvPr id="12380" name="Rectangle 51"/>
              <p:cNvSpPr>
                <a:spLocks noChangeArrowheads="1"/>
              </p:cNvSpPr>
              <p:nvPr/>
            </p:nvSpPr>
            <p:spPr bwMode="auto">
              <a:xfrm>
                <a:off x="1486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2381" name="Picture 52" descr="Компьютер-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1635" y="1689"/>
              <a:ext cx="352" cy="509"/>
              <a:chOff x="1386" y="664"/>
              <a:chExt cx="487" cy="732"/>
            </a:xfrm>
          </p:grpSpPr>
          <p:sp>
            <p:nvSpPr>
              <p:cNvPr id="12378" name="Rectangle 54"/>
              <p:cNvSpPr>
                <a:spLocks noChangeArrowheads="1"/>
              </p:cNvSpPr>
              <p:nvPr/>
            </p:nvSpPr>
            <p:spPr bwMode="auto">
              <a:xfrm>
                <a:off x="1486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2379" name="Picture 55" descr="Компьютер-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2103" y="1689"/>
              <a:ext cx="352" cy="509"/>
              <a:chOff x="1386" y="664"/>
              <a:chExt cx="487" cy="732"/>
            </a:xfrm>
          </p:grpSpPr>
          <p:sp>
            <p:nvSpPr>
              <p:cNvPr id="12376" name="Rectangle 57"/>
              <p:cNvSpPr>
                <a:spLocks noChangeArrowheads="1"/>
              </p:cNvSpPr>
              <p:nvPr/>
            </p:nvSpPr>
            <p:spPr bwMode="auto">
              <a:xfrm>
                <a:off x="1480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2377" name="Picture 58" descr="Компьютер-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59"/>
            <p:cNvGrpSpPr>
              <a:grpSpLocks/>
            </p:cNvGrpSpPr>
            <p:nvPr/>
          </p:nvGrpSpPr>
          <p:grpSpPr bwMode="auto">
            <a:xfrm>
              <a:off x="505" y="2294"/>
              <a:ext cx="77" cy="59"/>
              <a:chOff x="1320" y="1716"/>
              <a:chExt cx="106" cy="84"/>
            </a:xfrm>
          </p:grpSpPr>
          <p:sp>
            <p:nvSpPr>
              <p:cNvPr id="12374" name="AutoShape 60"/>
              <p:cNvSpPr>
                <a:spLocks noChangeArrowheads="1"/>
              </p:cNvSpPr>
              <p:nvPr/>
            </p:nvSpPr>
            <p:spPr bwMode="auto">
              <a:xfrm>
                <a:off x="1320" y="1730"/>
                <a:ext cx="89" cy="56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75" name="Rectangle 61"/>
              <p:cNvSpPr>
                <a:spLocks noChangeArrowheads="1"/>
              </p:cNvSpPr>
              <p:nvPr/>
            </p:nvSpPr>
            <p:spPr bwMode="auto">
              <a:xfrm>
                <a:off x="1370" y="1716"/>
                <a:ext cx="56" cy="8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" name="Group 68"/>
          <p:cNvGrpSpPr>
            <a:grpSpLocks/>
          </p:cNvGrpSpPr>
          <p:nvPr/>
        </p:nvGrpSpPr>
        <p:grpSpPr bwMode="auto">
          <a:xfrm>
            <a:off x="1691680" y="2519363"/>
            <a:ext cx="4909510" cy="1079500"/>
            <a:chOff x="505" y="1673"/>
            <a:chExt cx="2699" cy="680"/>
          </a:xfrm>
        </p:grpSpPr>
        <p:sp>
          <p:nvSpPr>
            <p:cNvPr id="12325" name="Line 69"/>
            <p:cNvSpPr>
              <a:spLocks noChangeShapeType="1"/>
            </p:cNvSpPr>
            <p:nvPr/>
          </p:nvSpPr>
          <p:spPr bwMode="auto">
            <a:xfrm>
              <a:off x="581" y="2323"/>
              <a:ext cx="2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70"/>
            <p:cNvGrpSpPr>
              <a:grpSpLocks/>
            </p:cNvGrpSpPr>
            <p:nvPr/>
          </p:nvGrpSpPr>
          <p:grpSpPr bwMode="auto">
            <a:xfrm>
              <a:off x="1265" y="2108"/>
              <a:ext cx="98" cy="236"/>
              <a:chOff x="2372" y="1448"/>
              <a:chExt cx="135" cy="339"/>
            </a:xfrm>
          </p:grpSpPr>
          <p:sp>
            <p:nvSpPr>
              <p:cNvPr id="12359" name="Rectangle 71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0" name="Rectangle 72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61" name="Line 73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74"/>
            <p:cNvGrpSpPr>
              <a:grpSpLocks/>
            </p:cNvGrpSpPr>
            <p:nvPr/>
          </p:nvGrpSpPr>
          <p:grpSpPr bwMode="auto">
            <a:xfrm>
              <a:off x="1764" y="2108"/>
              <a:ext cx="97" cy="236"/>
              <a:chOff x="2372" y="1448"/>
              <a:chExt cx="135" cy="339"/>
            </a:xfrm>
          </p:grpSpPr>
          <p:sp>
            <p:nvSpPr>
              <p:cNvPr id="12356" name="Rectangle 75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7" name="Rectangle 76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8" name="Line 77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78"/>
            <p:cNvGrpSpPr>
              <a:grpSpLocks/>
            </p:cNvGrpSpPr>
            <p:nvPr/>
          </p:nvGrpSpPr>
          <p:grpSpPr bwMode="auto">
            <a:xfrm>
              <a:off x="2233" y="2108"/>
              <a:ext cx="97" cy="236"/>
              <a:chOff x="2372" y="1448"/>
              <a:chExt cx="135" cy="339"/>
            </a:xfrm>
          </p:grpSpPr>
          <p:sp>
            <p:nvSpPr>
              <p:cNvPr id="12353" name="Rectangle 79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4" name="Rectangle 80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5" name="Line 81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82"/>
            <p:cNvGrpSpPr>
              <a:grpSpLocks/>
            </p:cNvGrpSpPr>
            <p:nvPr/>
          </p:nvGrpSpPr>
          <p:grpSpPr bwMode="auto">
            <a:xfrm>
              <a:off x="2768" y="2104"/>
              <a:ext cx="98" cy="236"/>
              <a:chOff x="2372" y="1448"/>
              <a:chExt cx="135" cy="339"/>
            </a:xfrm>
          </p:grpSpPr>
          <p:sp>
            <p:nvSpPr>
              <p:cNvPr id="12350" name="Rectangle 83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1" name="Rectangle 84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52" name="Line 85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86"/>
            <p:cNvGrpSpPr>
              <a:grpSpLocks/>
            </p:cNvGrpSpPr>
            <p:nvPr/>
          </p:nvGrpSpPr>
          <p:grpSpPr bwMode="auto">
            <a:xfrm>
              <a:off x="801" y="2106"/>
              <a:ext cx="98" cy="236"/>
              <a:chOff x="2372" y="1448"/>
              <a:chExt cx="135" cy="339"/>
            </a:xfrm>
          </p:grpSpPr>
          <p:sp>
            <p:nvSpPr>
              <p:cNvPr id="12347" name="Rectangle 87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8" name="Rectangle 88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49" name="Line 89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pic>
          <p:nvPicPr>
            <p:cNvPr id="12331" name="Picture 90" descr="Корпус-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72" y="1673"/>
              <a:ext cx="339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91"/>
            <p:cNvGrpSpPr>
              <a:grpSpLocks/>
            </p:cNvGrpSpPr>
            <p:nvPr/>
          </p:nvGrpSpPr>
          <p:grpSpPr bwMode="auto">
            <a:xfrm>
              <a:off x="699" y="1689"/>
              <a:ext cx="352" cy="509"/>
              <a:chOff x="1386" y="664"/>
              <a:chExt cx="487" cy="732"/>
            </a:xfrm>
          </p:grpSpPr>
          <p:sp>
            <p:nvSpPr>
              <p:cNvPr id="12345" name="Rectangle 92"/>
              <p:cNvSpPr>
                <a:spLocks noChangeArrowheads="1"/>
              </p:cNvSpPr>
              <p:nvPr/>
            </p:nvSpPr>
            <p:spPr bwMode="auto">
              <a:xfrm>
                <a:off x="1483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2346" name="Picture 93" descr="Компьютер-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0" name="Group 94"/>
            <p:cNvGrpSpPr>
              <a:grpSpLocks/>
            </p:cNvGrpSpPr>
            <p:nvPr/>
          </p:nvGrpSpPr>
          <p:grpSpPr bwMode="auto">
            <a:xfrm>
              <a:off x="1167" y="1689"/>
              <a:ext cx="352" cy="509"/>
              <a:chOff x="1386" y="664"/>
              <a:chExt cx="487" cy="732"/>
            </a:xfrm>
          </p:grpSpPr>
          <p:sp>
            <p:nvSpPr>
              <p:cNvPr id="12343" name="Rectangle 95"/>
              <p:cNvSpPr>
                <a:spLocks noChangeArrowheads="1"/>
              </p:cNvSpPr>
              <p:nvPr/>
            </p:nvSpPr>
            <p:spPr bwMode="auto">
              <a:xfrm>
                <a:off x="1486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2344" name="Picture 96" descr="Компьютер-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97"/>
            <p:cNvGrpSpPr>
              <a:grpSpLocks/>
            </p:cNvGrpSpPr>
            <p:nvPr/>
          </p:nvGrpSpPr>
          <p:grpSpPr bwMode="auto">
            <a:xfrm>
              <a:off x="1635" y="1689"/>
              <a:ext cx="352" cy="509"/>
              <a:chOff x="1386" y="664"/>
              <a:chExt cx="487" cy="732"/>
            </a:xfrm>
          </p:grpSpPr>
          <p:sp>
            <p:nvSpPr>
              <p:cNvPr id="12341" name="Rectangle 98"/>
              <p:cNvSpPr>
                <a:spLocks noChangeArrowheads="1"/>
              </p:cNvSpPr>
              <p:nvPr/>
            </p:nvSpPr>
            <p:spPr bwMode="auto">
              <a:xfrm>
                <a:off x="1486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2342" name="Picture 99" descr="Компьютер-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 100"/>
            <p:cNvGrpSpPr>
              <a:grpSpLocks/>
            </p:cNvGrpSpPr>
            <p:nvPr/>
          </p:nvGrpSpPr>
          <p:grpSpPr bwMode="auto">
            <a:xfrm>
              <a:off x="2103" y="1689"/>
              <a:ext cx="352" cy="509"/>
              <a:chOff x="1386" y="664"/>
              <a:chExt cx="487" cy="732"/>
            </a:xfrm>
          </p:grpSpPr>
          <p:sp>
            <p:nvSpPr>
              <p:cNvPr id="12339" name="Rectangle 101"/>
              <p:cNvSpPr>
                <a:spLocks noChangeArrowheads="1"/>
              </p:cNvSpPr>
              <p:nvPr/>
            </p:nvSpPr>
            <p:spPr bwMode="auto">
              <a:xfrm>
                <a:off x="1480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2340" name="Picture 102" descr="Компьютер-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103"/>
            <p:cNvGrpSpPr>
              <a:grpSpLocks/>
            </p:cNvGrpSpPr>
            <p:nvPr/>
          </p:nvGrpSpPr>
          <p:grpSpPr bwMode="auto">
            <a:xfrm>
              <a:off x="505" y="2294"/>
              <a:ext cx="77" cy="59"/>
              <a:chOff x="1320" y="1716"/>
              <a:chExt cx="106" cy="84"/>
            </a:xfrm>
          </p:grpSpPr>
          <p:sp>
            <p:nvSpPr>
              <p:cNvPr id="12337" name="AutoShape 104"/>
              <p:cNvSpPr>
                <a:spLocks noChangeArrowheads="1"/>
              </p:cNvSpPr>
              <p:nvPr/>
            </p:nvSpPr>
            <p:spPr bwMode="auto">
              <a:xfrm>
                <a:off x="1320" y="1730"/>
                <a:ext cx="89" cy="56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38" name="Rectangle 105"/>
              <p:cNvSpPr>
                <a:spLocks noChangeArrowheads="1"/>
              </p:cNvSpPr>
              <p:nvPr/>
            </p:nvSpPr>
            <p:spPr bwMode="auto">
              <a:xfrm>
                <a:off x="1370" y="1716"/>
                <a:ext cx="56" cy="8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28458" name="Freeform 106"/>
          <p:cNvSpPr>
            <a:spLocks/>
          </p:cNvSpPr>
          <p:nvPr/>
        </p:nvSpPr>
        <p:spPr bwMode="auto">
          <a:xfrm>
            <a:off x="6581180" y="2587625"/>
            <a:ext cx="1546159" cy="965200"/>
          </a:xfrm>
          <a:custGeom>
            <a:avLst/>
            <a:gdLst>
              <a:gd name="T0" fmla="*/ 0 w 850"/>
              <a:gd name="T1" fmla="*/ 2147483647 h 608"/>
              <a:gd name="T2" fmla="*/ 2147483647 w 850"/>
              <a:gd name="T3" fmla="*/ 2147483647 h 608"/>
              <a:gd name="T4" fmla="*/ 2147483647 w 850"/>
              <a:gd name="T5" fmla="*/ 2147483647 h 608"/>
              <a:gd name="T6" fmla="*/ 2147483647 w 850"/>
              <a:gd name="T7" fmla="*/ 2147483647 h 608"/>
              <a:gd name="T8" fmla="*/ 2147483647 w 850"/>
              <a:gd name="T9" fmla="*/ 2147483647 h 608"/>
              <a:gd name="T10" fmla="*/ 2147483647 w 850"/>
              <a:gd name="T11" fmla="*/ 2147483647 h 6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0"/>
              <a:gd name="T19" fmla="*/ 0 h 608"/>
              <a:gd name="T20" fmla="*/ 850 w 850"/>
              <a:gd name="T21" fmla="*/ 608 h 6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0" h="608">
                <a:moveTo>
                  <a:pt x="0" y="608"/>
                </a:moveTo>
                <a:cubicBezTo>
                  <a:pt x="34" y="604"/>
                  <a:pt x="140" y="607"/>
                  <a:pt x="204" y="584"/>
                </a:cubicBezTo>
                <a:cubicBezTo>
                  <a:pt x="268" y="561"/>
                  <a:pt x="321" y="554"/>
                  <a:pt x="384" y="468"/>
                </a:cubicBezTo>
                <a:cubicBezTo>
                  <a:pt x="447" y="382"/>
                  <a:pt x="511" y="136"/>
                  <a:pt x="580" y="68"/>
                </a:cubicBezTo>
                <a:cubicBezTo>
                  <a:pt x="649" y="0"/>
                  <a:pt x="759" y="43"/>
                  <a:pt x="802" y="56"/>
                </a:cubicBezTo>
                <a:cubicBezTo>
                  <a:pt x="850" y="94"/>
                  <a:pt x="829" y="126"/>
                  <a:pt x="836" y="14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28460" name="Freeform 108"/>
          <p:cNvSpPr>
            <a:spLocks/>
          </p:cNvSpPr>
          <p:nvPr/>
        </p:nvSpPr>
        <p:spPr bwMode="auto">
          <a:xfrm>
            <a:off x="6497506" y="2335214"/>
            <a:ext cx="1715327" cy="509587"/>
          </a:xfrm>
          <a:custGeom>
            <a:avLst/>
            <a:gdLst>
              <a:gd name="T0" fmla="*/ 0 w 943"/>
              <a:gd name="T1" fmla="*/ 2147483647 h 321"/>
              <a:gd name="T2" fmla="*/ 2147483647 w 943"/>
              <a:gd name="T3" fmla="*/ 2147483647 h 321"/>
              <a:gd name="T4" fmla="*/ 2147483647 w 943"/>
              <a:gd name="T5" fmla="*/ 2147483647 h 321"/>
              <a:gd name="T6" fmla="*/ 2147483647 w 943"/>
              <a:gd name="T7" fmla="*/ 2147483647 h 321"/>
              <a:gd name="T8" fmla="*/ 2147483647 w 943"/>
              <a:gd name="T9" fmla="*/ 2147483647 h 3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3"/>
              <a:gd name="T16" fmla="*/ 0 h 321"/>
              <a:gd name="T17" fmla="*/ 943 w 943"/>
              <a:gd name="T18" fmla="*/ 321 h 3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3" h="321">
                <a:moveTo>
                  <a:pt x="0" y="47"/>
                </a:moveTo>
                <a:cubicBezTo>
                  <a:pt x="62" y="46"/>
                  <a:pt x="255" y="48"/>
                  <a:pt x="372" y="41"/>
                </a:cubicBezTo>
                <a:cubicBezTo>
                  <a:pt x="489" y="34"/>
                  <a:pt x="611" y="0"/>
                  <a:pt x="700" y="5"/>
                </a:cubicBezTo>
                <a:cubicBezTo>
                  <a:pt x="789" y="10"/>
                  <a:pt x="865" y="20"/>
                  <a:pt x="904" y="73"/>
                </a:cubicBezTo>
                <a:cubicBezTo>
                  <a:pt x="943" y="126"/>
                  <a:pt x="928" y="269"/>
                  <a:pt x="934" y="32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grpSp>
        <p:nvGrpSpPr>
          <p:cNvPr id="24" name="Group 128"/>
          <p:cNvGrpSpPr>
            <a:grpSpLocks/>
          </p:cNvGrpSpPr>
          <p:nvPr/>
        </p:nvGrpSpPr>
        <p:grpSpPr bwMode="auto">
          <a:xfrm>
            <a:off x="6164627" y="4651376"/>
            <a:ext cx="3048661" cy="1611313"/>
            <a:chOff x="3389" y="2930"/>
            <a:chExt cx="1676" cy="1015"/>
          </a:xfrm>
        </p:grpSpPr>
        <p:sp>
          <p:nvSpPr>
            <p:cNvPr id="12317" name="Rectangle 7"/>
            <p:cNvSpPr>
              <a:spLocks noChangeArrowheads="1"/>
            </p:cNvSpPr>
            <p:nvPr/>
          </p:nvSpPr>
          <p:spPr bwMode="auto">
            <a:xfrm>
              <a:off x="3696" y="3295"/>
              <a:ext cx="296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ru-RU" sz="1600" b="1" baseline="0"/>
                <a:t>хаб</a:t>
              </a:r>
            </a:p>
          </p:txBody>
        </p:sp>
        <p:sp>
          <p:nvSpPr>
            <p:cNvPr id="12318" name="Rectangle 21"/>
            <p:cNvSpPr>
              <a:spLocks noChangeArrowheads="1"/>
            </p:cNvSpPr>
            <p:nvPr/>
          </p:nvSpPr>
          <p:spPr bwMode="auto">
            <a:xfrm>
              <a:off x="3389" y="3299"/>
              <a:ext cx="285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Freeform 114"/>
            <p:cNvSpPr>
              <a:spLocks/>
            </p:cNvSpPr>
            <p:nvPr/>
          </p:nvSpPr>
          <p:spPr bwMode="auto">
            <a:xfrm>
              <a:off x="3494" y="3060"/>
              <a:ext cx="1000" cy="271"/>
            </a:xfrm>
            <a:custGeom>
              <a:avLst/>
              <a:gdLst>
                <a:gd name="T0" fmla="*/ 1000 w 1000"/>
                <a:gd name="T1" fmla="*/ 173 h 271"/>
                <a:gd name="T2" fmla="*/ 580 w 1000"/>
                <a:gd name="T3" fmla="*/ 73 h 271"/>
                <a:gd name="T4" fmla="*/ 96 w 1000"/>
                <a:gd name="T5" fmla="*/ 33 h 271"/>
                <a:gd name="T6" fmla="*/ 2 w 1000"/>
                <a:gd name="T7" fmla="*/ 271 h 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"/>
                <a:gd name="T13" fmla="*/ 0 h 271"/>
                <a:gd name="T14" fmla="*/ 1000 w 1000"/>
                <a:gd name="T15" fmla="*/ 271 h 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" h="271">
                  <a:moveTo>
                    <a:pt x="1000" y="173"/>
                  </a:moveTo>
                  <a:cubicBezTo>
                    <a:pt x="865" y="134"/>
                    <a:pt x="731" y="96"/>
                    <a:pt x="580" y="73"/>
                  </a:cubicBezTo>
                  <a:cubicBezTo>
                    <a:pt x="429" y="50"/>
                    <a:pt x="192" y="0"/>
                    <a:pt x="96" y="33"/>
                  </a:cubicBezTo>
                  <a:cubicBezTo>
                    <a:pt x="0" y="66"/>
                    <a:pt x="1" y="168"/>
                    <a:pt x="2" y="2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Freeform 115"/>
            <p:cNvSpPr>
              <a:spLocks/>
            </p:cNvSpPr>
            <p:nvPr/>
          </p:nvSpPr>
          <p:spPr bwMode="auto">
            <a:xfrm>
              <a:off x="3547" y="3137"/>
              <a:ext cx="1317" cy="360"/>
            </a:xfrm>
            <a:custGeom>
              <a:avLst/>
              <a:gdLst>
                <a:gd name="T0" fmla="*/ 1317 w 1317"/>
                <a:gd name="T1" fmla="*/ 360 h 360"/>
                <a:gd name="T2" fmla="*/ 1001 w 1317"/>
                <a:gd name="T3" fmla="*/ 286 h 360"/>
                <a:gd name="T4" fmla="*/ 573 w 1317"/>
                <a:gd name="T5" fmla="*/ 252 h 360"/>
                <a:gd name="T6" fmla="*/ 455 w 1317"/>
                <a:gd name="T7" fmla="*/ 66 h 360"/>
                <a:gd name="T8" fmla="*/ 197 w 1317"/>
                <a:gd name="T9" fmla="*/ 6 h 360"/>
                <a:gd name="T10" fmla="*/ 31 w 1317"/>
                <a:gd name="T11" fmla="*/ 32 h 360"/>
                <a:gd name="T12" fmla="*/ 9 w 1317"/>
                <a:gd name="T13" fmla="*/ 196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7"/>
                <a:gd name="T22" fmla="*/ 0 h 360"/>
                <a:gd name="T23" fmla="*/ 1317 w 1317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7" h="360">
                  <a:moveTo>
                    <a:pt x="1317" y="360"/>
                  </a:moveTo>
                  <a:cubicBezTo>
                    <a:pt x="1264" y="348"/>
                    <a:pt x="1125" y="304"/>
                    <a:pt x="1001" y="286"/>
                  </a:cubicBezTo>
                  <a:cubicBezTo>
                    <a:pt x="877" y="268"/>
                    <a:pt x="664" y="289"/>
                    <a:pt x="573" y="252"/>
                  </a:cubicBezTo>
                  <a:cubicBezTo>
                    <a:pt x="482" y="215"/>
                    <a:pt x="518" y="107"/>
                    <a:pt x="455" y="66"/>
                  </a:cubicBezTo>
                  <a:cubicBezTo>
                    <a:pt x="392" y="25"/>
                    <a:pt x="268" y="12"/>
                    <a:pt x="197" y="6"/>
                  </a:cubicBezTo>
                  <a:cubicBezTo>
                    <a:pt x="126" y="0"/>
                    <a:pt x="62" y="0"/>
                    <a:pt x="31" y="32"/>
                  </a:cubicBezTo>
                  <a:cubicBezTo>
                    <a:pt x="0" y="64"/>
                    <a:pt x="4" y="130"/>
                    <a:pt x="9" y="1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Freeform 116"/>
            <p:cNvSpPr>
              <a:spLocks/>
            </p:cNvSpPr>
            <p:nvPr/>
          </p:nvSpPr>
          <p:spPr bwMode="auto">
            <a:xfrm>
              <a:off x="3602" y="3173"/>
              <a:ext cx="882" cy="663"/>
            </a:xfrm>
            <a:custGeom>
              <a:avLst/>
              <a:gdLst>
                <a:gd name="T0" fmla="*/ 882 w 882"/>
                <a:gd name="T1" fmla="*/ 648 h 663"/>
                <a:gd name="T2" fmla="*/ 532 w 882"/>
                <a:gd name="T3" fmla="*/ 612 h 663"/>
                <a:gd name="T4" fmla="*/ 460 w 882"/>
                <a:gd name="T5" fmla="*/ 344 h 663"/>
                <a:gd name="T6" fmla="*/ 392 w 882"/>
                <a:gd name="T7" fmla="*/ 136 h 663"/>
                <a:gd name="T8" fmla="*/ 156 w 882"/>
                <a:gd name="T9" fmla="*/ 16 h 663"/>
                <a:gd name="T10" fmla="*/ 24 w 882"/>
                <a:gd name="T11" fmla="*/ 40 h 663"/>
                <a:gd name="T12" fmla="*/ 12 w 882"/>
                <a:gd name="T13" fmla="*/ 178 h 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663"/>
                <a:gd name="T23" fmla="*/ 882 w 882"/>
                <a:gd name="T24" fmla="*/ 663 h 6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663">
                  <a:moveTo>
                    <a:pt x="882" y="648"/>
                  </a:moveTo>
                  <a:cubicBezTo>
                    <a:pt x="742" y="655"/>
                    <a:pt x="602" y="663"/>
                    <a:pt x="532" y="612"/>
                  </a:cubicBezTo>
                  <a:cubicBezTo>
                    <a:pt x="462" y="561"/>
                    <a:pt x="483" y="423"/>
                    <a:pt x="460" y="344"/>
                  </a:cubicBezTo>
                  <a:cubicBezTo>
                    <a:pt x="437" y="265"/>
                    <a:pt x="442" y="190"/>
                    <a:pt x="392" y="136"/>
                  </a:cubicBezTo>
                  <a:cubicBezTo>
                    <a:pt x="342" y="82"/>
                    <a:pt x="217" y="32"/>
                    <a:pt x="156" y="16"/>
                  </a:cubicBezTo>
                  <a:cubicBezTo>
                    <a:pt x="95" y="0"/>
                    <a:pt x="48" y="13"/>
                    <a:pt x="24" y="40"/>
                  </a:cubicBezTo>
                  <a:cubicBezTo>
                    <a:pt x="0" y="67"/>
                    <a:pt x="14" y="155"/>
                    <a:pt x="12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2322" name="Picture 109" descr="Компьютер-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6" y="3194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3" name="Picture 111" descr="Компьютер-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5" y="2930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24" name="Picture 113" descr="Компьютер-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06" y="3532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" name="Group 127"/>
          <p:cNvGrpSpPr>
            <a:grpSpLocks/>
          </p:cNvGrpSpPr>
          <p:nvPr/>
        </p:nvGrpSpPr>
        <p:grpSpPr bwMode="auto">
          <a:xfrm>
            <a:off x="1608006" y="4651376"/>
            <a:ext cx="3074128" cy="1611313"/>
            <a:chOff x="884" y="2930"/>
            <a:chExt cx="1690" cy="1015"/>
          </a:xfrm>
        </p:grpSpPr>
        <p:sp>
          <p:nvSpPr>
            <p:cNvPr id="12309" name="Rectangle 119"/>
            <p:cNvSpPr>
              <a:spLocks noChangeArrowheads="1"/>
            </p:cNvSpPr>
            <p:nvPr/>
          </p:nvSpPr>
          <p:spPr bwMode="auto">
            <a:xfrm flipH="1">
              <a:off x="1916" y="3295"/>
              <a:ext cx="296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ru-RU" sz="1600" b="1" baseline="0"/>
                <a:t>хаб</a:t>
              </a:r>
            </a:p>
          </p:txBody>
        </p:sp>
        <p:sp>
          <p:nvSpPr>
            <p:cNvPr id="12310" name="Rectangle 120"/>
            <p:cNvSpPr>
              <a:spLocks noChangeArrowheads="1"/>
            </p:cNvSpPr>
            <p:nvPr/>
          </p:nvSpPr>
          <p:spPr bwMode="auto">
            <a:xfrm flipH="1">
              <a:off x="2289" y="3306"/>
              <a:ext cx="285" cy="19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Freeform 121"/>
            <p:cNvSpPr>
              <a:spLocks/>
            </p:cNvSpPr>
            <p:nvPr/>
          </p:nvSpPr>
          <p:spPr bwMode="auto">
            <a:xfrm flipH="1">
              <a:off x="1455" y="3060"/>
              <a:ext cx="1000" cy="271"/>
            </a:xfrm>
            <a:custGeom>
              <a:avLst/>
              <a:gdLst>
                <a:gd name="T0" fmla="*/ 1000 w 1000"/>
                <a:gd name="T1" fmla="*/ 173 h 271"/>
                <a:gd name="T2" fmla="*/ 580 w 1000"/>
                <a:gd name="T3" fmla="*/ 73 h 271"/>
                <a:gd name="T4" fmla="*/ 96 w 1000"/>
                <a:gd name="T5" fmla="*/ 33 h 271"/>
                <a:gd name="T6" fmla="*/ 2 w 1000"/>
                <a:gd name="T7" fmla="*/ 271 h 2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"/>
                <a:gd name="T13" fmla="*/ 0 h 271"/>
                <a:gd name="T14" fmla="*/ 1000 w 1000"/>
                <a:gd name="T15" fmla="*/ 271 h 2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" h="271">
                  <a:moveTo>
                    <a:pt x="1000" y="173"/>
                  </a:moveTo>
                  <a:cubicBezTo>
                    <a:pt x="865" y="134"/>
                    <a:pt x="731" y="96"/>
                    <a:pt x="580" y="73"/>
                  </a:cubicBezTo>
                  <a:cubicBezTo>
                    <a:pt x="429" y="50"/>
                    <a:pt x="192" y="0"/>
                    <a:pt x="96" y="33"/>
                  </a:cubicBezTo>
                  <a:cubicBezTo>
                    <a:pt x="0" y="66"/>
                    <a:pt x="1" y="168"/>
                    <a:pt x="2" y="271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2" name="Freeform 122"/>
            <p:cNvSpPr>
              <a:spLocks/>
            </p:cNvSpPr>
            <p:nvPr/>
          </p:nvSpPr>
          <p:spPr bwMode="auto">
            <a:xfrm flipH="1">
              <a:off x="1085" y="3137"/>
              <a:ext cx="1317" cy="360"/>
            </a:xfrm>
            <a:custGeom>
              <a:avLst/>
              <a:gdLst>
                <a:gd name="T0" fmla="*/ 1317 w 1317"/>
                <a:gd name="T1" fmla="*/ 360 h 360"/>
                <a:gd name="T2" fmla="*/ 1001 w 1317"/>
                <a:gd name="T3" fmla="*/ 286 h 360"/>
                <a:gd name="T4" fmla="*/ 573 w 1317"/>
                <a:gd name="T5" fmla="*/ 252 h 360"/>
                <a:gd name="T6" fmla="*/ 455 w 1317"/>
                <a:gd name="T7" fmla="*/ 66 h 360"/>
                <a:gd name="T8" fmla="*/ 197 w 1317"/>
                <a:gd name="T9" fmla="*/ 6 h 360"/>
                <a:gd name="T10" fmla="*/ 31 w 1317"/>
                <a:gd name="T11" fmla="*/ 32 h 360"/>
                <a:gd name="T12" fmla="*/ 9 w 1317"/>
                <a:gd name="T13" fmla="*/ 196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7"/>
                <a:gd name="T22" fmla="*/ 0 h 360"/>
                <a:gd name="T23" fmla="*/ 1317 w 1317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7" h="360">
                  <a:moveTo>
                    <a:pt x="1317" y="360"/>
                  </a:moveTo>
                  <a:cubicBezTo>
                    <a:pt x="1264" y="348"/>
                    <a:pt x="1125" y="304"/>
                    <a:pt x="1001" y="286"/>
                  </a:cubicBezTo>
                  <a:cubicBezTo>
                    <a:pt x="877" y="268"/>
                    <a:pt x="664" y="289"/>
                    <a:pt x="573" y="252"/>
                  </a:cubicBezTo>
                  <a:cubicBezTo>
                    <a:pt x="482" y="215"/>
                    <a:pt x="518" y="107"/>
                    <a:pt x="455" y="66"/>
                  </a:cubicBezTo>
                  <a:cubicBezTo>
                    <a:pt x="392" y="25"/>
                    <a:pt x="268" y="12"/>
                    <a:pt x="197" y="6"/>
                  </a:cubicBezTo>
                  <a:cubicBezTo>
                    <a:pt x="126" y="0"/>
                    <a:pt x="62" y="0"/>
                    <a:pt x="31" y="32"/>
                  </a:cubicBezTo>
                  <a:cubicBezTo>
                    <a:pt x="0" y="64"/>
                    <a:pt x="4" y="130"/>
                    <a:pt x="9" y="1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313" name="Freeform 123"/>
            <p:cNvSpPr>
              <a:spLocks/>
            </p:cNvSpPr>
            <p:nvPr/>
          </p:nvSpPr>
          <p:spPr bwMode="auto">
            <a:xfrm flipH="1">
              <a:off x="1465" y="3173"/>
              <a:ext cx="882" cy="663"/>
            </a:xfrm>
            <a:custGeom>
              <a:avLst/>
              <a:gdLst>
                <a:gd name="T0" fmla="*/ 882 w 882"/>
                <a:gd name="T1" fmla="*/ 648 h 663"/>
                <a:gd name="T2" fmla="*/ 532 w 882"/>
                <a:gd name="T3" fmla="*/ 612 h 663"/>
                <a:gd name="T4" fmla="*/ 460 w 882"/>
                <a:gd name="T5" fmla="*/ 344 h 663"/>
                <a:gd name="T6" fmla="*/ 392 w 882"/>
                <a:gd name="T7" fmla="*/ 136 h 663"/>
                <a:gd name="T8" fmla="*/ 156 w 882"/>
                <a:gd name="T9" fmla="*/ 16 h 663"/>
                <a:gd name="T10" fmla="*/ 24 w 882"/>
                <a:gd name="T11" fmla="*/ 40 h 663"/>
                <a:gd name="T12" fmla="*/ 12 w 882"/>
                <a:gd name="T13" fmla="*/ 178 h 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2"/>
                <a:gd name="T22" fmla="*/ 0 h 663"/>
                <a:gd name="T23" fmla="*/ 882 w 882"/>
                <a:gd name="T24" fmla="*/ 663 h 6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2" h="663">
                  <a:moveTo>
                    <a:pt x="882" y="648"/>
                  </a:moveTo>
                  <a:cubicBezTo>
                    <a:pt x="742" y="655"/>
                    <a:pt x="602" y="663"/>
                    <a:pt x="532" y="612"/>
                  </a:cubicBezTo>
                  <a:cubicBezTo>
                    <a:pt x="462" y="561"/>
                    <a:pt x="483" y="423"/>
                    <a:pt x="460" y="344"/>
                  </a:cubicBezTo>
                  <a:cubicBezTo>
                    <a:pt x="437" y="265"/>
                    <a:pt x="442" y="190"/>
                    <a:pt x="392" y="136"/>
                  </a:cubicBezTo>
                  <a:cubicBezTo>
                    <a:pt x="342" y="82"/>
                    <a:pt x="217" y="32"/>
                    <a:pt x="156" y="16"/>
                  </a:cubicBezTo>
                  <a:cubicBezTo>
                    <a:pt x="95" y="0"/>
                    <a:pt x="48" y="13"/>
                    <a:pt x="24" y="40"/>
                  </a:cubicBezTo>
                  <a:cubicBezTo>
                    <a:pt x="0" y="67"/>
                    <a:pt x="14" y="155"/>
                    <a:pt x="12" y="17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12314" name="Picture 124" descr="Компьютер-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884" y="3194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5" name="Picture 125" descr="Компьютер-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285" y="2930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16" name="Picture 126" descr="Компьютер-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284" y="3532"/>
              <a:ext cx="359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8481" name="Freeform 129"/>
          <p:cNvSpPr>
            <a:spLocks/>
          </p:cNvSpPr>
          <p:nvPr/>
        </p:nvSpPr>
        <p:spPr bwMode="auto">
          <a:xfrm>
            <a:off x="4549346" y="4970463"/>
            <a:ext cx="1749888" cy="354012"/>
          </a:xfrm>
          <a:custGeom>
            <a:avLst/>
            <a:gdLst>
              <a:gd name="T0" fmla="*/ 2147483647 w 962"/>
              <a:gd name="T1" fmla="*/ 2147483647 h 223"/>
              <a:gd name="T2" fmla="*/ 2147483647 w 962"/>
              <a:gd name="T3" fmla="*/ 2147483647 h 223"/>
              <a:gd name="T4" fmla="*/ 2147483647 w 962"/>
              <a:gd name="T5" fmla="*/ 2147483647 h 223"/>
              <a:gd name="T6" fmla="*/ 2147483647 w 962"/>
              <a:gd name="T7" fmla="*/ 2147483647 h 223"/>
              <a:gd name="T8" fmla="*/ 2147483647 w 962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2"/>
              <a:gd name="T16" fmla="*/ 0 h 223"/>
              <a:gd name="T17" fmla="*/ 962 w 962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2" h="223">
                <a:moveTo>
                  <a:pt x="7" y="223"/>
                </a:moveTo>
                <a:cubicBezTo>
                  <a:pt x="18" y="194"/>
                  <a:pt x="0" y="82"/>
                  <a:pt x="73" y="46"/>
                </a:cubicBezTo>
                <a:cubicBezTo>
                  <a:pt x="146" y="10"/>
                  <a:pt x="311" y="9"/>
                  <a:pt x="445" y="7"/>
                </a:cubicBezTo>
                <a:cubicBezTo>
                  <a:pt x="579" y="5"/>
                  <a:pt x="792" y="0"/>
                  <a:pt x="877" y="34"/>
                </a:cubicBezTo>
                <a:cubicBezTo>
                  <a:pt x="962" y="68"/>
                  <a:pt x="939" y="174"/>
                  <a:pt x="955" y="21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28482" name="Freeform 130"/>
          <p:cNvSpPr>
            <a:spLocks/>
          </p:cNvSpPr>
          <p:nvPr/>
        </p:nvSpPr>
        <p:spPr bwMode="auto">
          <a:xfrm flipV="1">
            <a:off x="4554803" y="5503863"/>
            <a:ext cx="1749888" cy="354012"/>
          </a:xfrm>
          <a:custGeom>
            <a:avLst/>
            <a:gdLst>
              <a:gd name="T0" fmla="*/ 2147483647 w 962"/>
              <a:gd name="T1" fmla="*/ 2147483647 h 223"/>
              <a:gd name="T2" fmla="*/ 2147483647 w 962"/>
              <a:gd name="T3" fmla="*/ 2147483647 h 223"/>
              <a:gd name="T4" fmla="*/ 2147483647 w 962"/>
              <a:gd name="T5" fmla="*/ 2147483647 h 223"/>
              <a:gd name="T6" fmla="*/ 2147483647 w 962"/>
              <a:gd name="T7" fmla="*/ 2147483647 h 223"/>
              <a:gd name="T8" fmla="*/ 2147483647 w 962"/>
              <a:gd name="T9" fmla="*/ 2147483647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2"/>
              <a:gd name="T16" fmla="*/ 0 h 223"/>
              <a:gd name="T17" fmla="*/ 962 w 962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2" h="223">
                <a:moveTo>
                  <a:pt x="7" y="223"/>
                </a:moveTo>
                <a:cubicBezTo>
                  <a:pt x="18" y="194"/>
                  <a:pt x="0" y="82"/>
                  <a:pt x="73" y="46"/>
                </a:cubicBezTo>
                <a:cubicBezTo>
                  <a:pt x="146" y="10"/>
                  <a:pt x="311" y="9"/>
                  <a:pt x="445" y="7"/>
                </a:cubicBezTo>
                <a:cubicBezTo>
                  <a:pt x="579" y="5"/>
                  <a:pt x="792" y="0"/>
                  <a:pt x="877" y="34"/>
                </a:cubicBezTo>
                <a:cubicBezTo>
                  <a:pt x="962" y="68"/>
                  <a:pt x="939" y="174"/>
                  <a:pt x="955" y="21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28483" name="Rectangle 131"/>
          <p:cNvSpPr>
            <a:spLocks noChangeArrowheads="1"/>
          </p:cNvSpPr>
          <p:nvPr/>
        </p:nvSpPr>
        <p:spPr bwMode="auto">
          <a:xfrm>
            <a:off x="8580273" y="2760663"/>
            <a:ext cx="538930" cy="33855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1600" b="1" baseline="0"/>
              <a:t>хаб</a:t>
            </a:r>
          </a:p>
        </p:txBody>
      </p:sp>
      <p:sp>
        <p:nvSpPr>
          <p:cNvPr id="228484" name="Rectangle 132"/>
          <p:cNvSpPr>
            <a:spLocks noChangeArrowheads="1"/>
          </p:cNvSpPr>
          <p:nvPr/>
        </p:nvSpPr>
        <p:spPr bwMode="auto">
          <a:xfrm>
            <a:off x="7994552" y="2779714"/>
            <a:ext cx="518417" cy="3143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8494" name="Freeform 142"/>
          <p:cNvSpPr>
            <a:spLocks/>
          </p:cNvSpPr>
          <p:nvPr/>
        </p:nvSpPr>
        <p:spPr bwMode="auto">
          <a:xfrm>
            <a:off x="8272859" y="1568450"/>
            <a:ext cx="256481" cy="1263650"/>
          </a:xfrm>
          <a:custGeom>
            <a:avLst/>
            <a:gdLst>
              <a:gd name="T0" fmla="*/ 2147483647 w 141"/>
              <a:gd name="T1" fmla="*/ 2147483647 h 796"/>
              <a:gd name="T2" fmla="*/ 2147483647 w 141"/>
              <a:gd name="T3" fmla="*/ 2147483647 h 796"/>
              <a:gd name="T4" fmla="*/ 2147483647 w 141"/>
              <a:gd name="T5" fmla="*/ 2147483647 h 796"/>
              <a:gd name="T6" fmla="*/ 2147483647 w 141"/>
              <a:gd name="T7" fmla="*/ 2147483647 h 796"/>
              <a:gd name="T8" fmla="*/ 2147483647 w 141"/>
              <a:gd name="T9" fmla="*/ 0 h 7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"/>
              <a:gd name="T16" fmla="*/ 0 h 796"/>
              <a:gd name="T17" fmla="*/ 141 w 141"/>
              <a:gd name="T18" fmla="*/ 796 h 7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" h="796">
                <a:moveTo>
                  <a:pt x="4" y="796"/>
                </a:moveTo>
                <a:cubicBezTo>
                  <a:pt x="2" y="748"/>
                  <a:pt x="0" y="700"/>
                  <a:pt x="20" y="606"/>
                </a:cubicBezTo>
                <a:cubicBezTo>
                  <a:pt x="40" y="512"/>
                  <a:pt x="103" y="318"/>
                  <a:pt x="122" y="230"/>
                </a:cubicBezTo>
                <a:cubicBezTo>
                  <a:pt x="141" y="142"/>
                  <a:pt x="134" y="114"/>
                  <a:pt x="136" y="76"/>
                </a:cubicBezTo>
                <a:cubicBezTo>
                  <a:pt x="138" y="38"/>
                  <a:pt x="135" y="19"/>
                  <a:pt x="132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28495" name="Freeform 143"/>
          <p:cNvSpPr>
            <a:spLocks/>
          </p:cNvSpPr>
          <p:nvPr/>
        </p:nvSpPr>
        <p:spPr bwMode="auto">
          <a:xfrm>
            <a:off x="8371086" y="2276476"/>
            <a:ext cx="1189633" cy="542925"/>
          </a:xfrm>
          <a:custGeom>
            <a:avLst/>
            <a:gdLst>
              <a:gd name="T0" fmla="*/ 2147483647 w 654"/>
              <a:gd name="T1" fmla="*/ 2147483647 h 342"/>
              <a:gd name="T2" fmla="*/ 2147483647 w 654"/>
              <a:gd name="T3" fmla="*/ 2147483647 h 342"/>
              <a:gd name="T4" fmla="*/ 2147483647 w 654"/>
              <a:gd name="T5" fmla="*/ 2147483647 h 342"/>
              <a:gd name="T6" fmla="*/ 2147483647 w 654"/>
              <a:gd name="T7" fmla="*/ 2147483647 h 342"/>
              <a:gd name="T8" fmla="*/ 2147483647 w 654"/>
              <a:gd name="T9" fmla="*/ 2147483647 h 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4"/>
              <a:gd name="T16" fmla="*/ 0 h 342"/>
              <a:gd name="T17" fmla="*/ 654 w 654"/>
              <a:gd name="T18" fmla="*/ 342 h 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4" h="342">
                <a:moveTo>
                  <a:pt x="8" y="342"/>
                </a:moveTo>
                <a:cubicBezTo>
                  <a:pt x="12" y="316"/>
                  <a:pt x="0" y="240"/>
                  <a:pt x="32" y="186"/>
                </a:cubicBezTo>
                <a:cubicBezTo>
                  <a:pt x="64" y="132"/>
                  <a:pt x="120" y="36"/>
                  <a:pt x="200" y="18"/>
                </a:cubicBezTo>
                <a:cubicBezTo>
                  <a:pt x="280" y="0"/>
                  <a:pt x="434" y="60"/>
                  <a:pt x="510" y="80"/>
                </a:cubicBezTo>
                <a:cubicBezTo>
                  <a:pt x="586" y="100"/>
                  <a:pt x="620" y="118"/>
                  <a:pt x="654" y="13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228491" name="Picture 139" descr="Компьютер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0109" y="1127125"/>
            <a:ext cx="653024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493" name="Picture 141" descr="Компьютер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1515" y="2006600"/>
            <a:ext cx="653024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3875" y="1006268"/>
            <a:ext cx="9429750" cy="4389437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Кроме базовых топологий существуют топологии: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FFFF"/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древовидная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сетевая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 smtClean="0">
                <a:solidFill>
                  <a:schemeClr val="tx2">
                    <a:lumMod val="75000"/>
                  </a:schemeClr>
                </a:solidFill>
              </a:rPr>
              <a:t>полносвязанная</a:t>
            </a:r>
            <a:endParaRPr lang="ru-RU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09D43-180F-4F64-AA1B-287E2C930A0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3C3E-E897-431F-B411-702CAC34A5C6}" type="slidenum">
              <a:rPr lang="ru-RU"/>
              <a:pPr/>
              <a:t>25</a:t>
            </a:fld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451476"/>
            <a:ext cx="9429750" cy="723275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4400" b="1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Каналы связи: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/>
              <a:t>Телефонные линии;</a:t>
            </a:r>
          </a:p>
          <a:p>
            <a:r>
              <a:rPr lang="ru-RU" sz="4000"/>
              <a:t>Коаксиальный кабель;</a:t>
            </a:r>
          </a:p>
          <a:p>
            <a:r>
              <a:rPr lang="ru-RU" sz="4000"/>
              <a:t>Оптоволоконные линии;</a:t>
            </a:r>
          </a:p>
          <a:p>
            <a:r>
              <a:rPr lang="ru-RU" sz="4000"/>
              <a:t>Радиосвязь;</a:t>
            </a:r>
          </a:p>
          <a:p>
            <a:r>
              <a:rPr lang="ru-RU" sz="4000"/>
              <a:t>Спутниковая связь и др.</a:t>
            </a:r>
          </a:p>
        </p:txBody>
      </p:sp>
      <p:pic>
        <p:nvPicPr>
          <p:cNvPr id="14340" name="Picture 4" descr="комп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4562" y="5072064"/>
            <a:ext cx="4452938" cy="1481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7318" y="3570288"/>
            <a:ext cx="2106414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2E1A8F-C093-4D06-B4B9-07CCEDCC12E5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452934" y="188914"/>
            <a:ext cx="93278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600" b="1" spc="50" baseline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Аппаратура для построения сетей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78400" y="886507"/>
            <a:ext cx="9284229" cy="522446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342900" indent="-342900" defTabSz="354013">
              <a:spcBef>
                <a:spcPct val="50000"/>
              </a:spcBef>
              <a:buFont typeface="Arial" charset="0"/>
              <a:buChar char="•"/>
            </a:pPr>
            <a:r>
              <a:rPr lang="ru-RU" sz="2300" b="1" baseline="0" dirty="0"/>
              <a:t>Сетевые карты</a:t>
            </a:r>
            <a:r>
              <a:rPr lang="ru-RU" sz="2300" baseline="0" dirty="0"/>
              <a:t> (сетевые адаптеры)</a:t>
            </a:r>
          </a:p>
          <a:p>
            <a:pPr marL="342900" indent="-342900" defTabSz="354013">
              <a:spcBef>
                <a:spcPct val="50000"/>
              </a:spcBef>
              <a:buFontTx/>
              <a:buAutoNum type="arabicPeriod"/>
            </a:pPr>
            <a:endParaRPr lang="ru-RU" sz="2300" baseline="0" dirty="0"/>
          </a:p>
          <a:p>
            <a:pPr marL="342900" indent="-342900" defTabSz="354013">
              <a:spcBef>
                <a:spcPct val="50000"/>
              </a:spcBef>
              <a:buFontTx/>
              <a:buAutoNum type="arabicPeriod"/>
            </a:pPr>
            <a:endParaRPr lang="ru-RU" sz="2300" baseline="0" dirty="0"/>
          </a:p>
          <a:p>
            <a:pPr marL="342900" indent="-342900" defTabSz="354013">
              <a:spcBef>
                <a:spcPct val="50000"/>
              </a:spcBef>
              <a:buFontTx/>
              <a:buAutoNum type="arabicPeriod"/>
            </a:pPr>
            <a:endParaRPr lang="ru-RU" sz="2300" baseline="0" dirty="0"/>
          </a:p>
          <a:p>
            <a:pPr marL="342900" indent="-342900" defTabSz="354013">
              <a:spcBef>
                <a:spcPct val="50000"/>
              </a:spcBef>
              <a:buFont typeface="Arial" charset="0"/>
              <a:buChar char="•"/>
            </a:pPr>
            <a:r>
              <a:rPr lang="ru-RU" sz="2300" b="1" baseline="0" dirty="0"/>
              <a:t>Сетевые кабели</a:t>
            </a:r>
          </a:p>
          <a:p>
            <a:pPr marL="522288" lvl="1" indent="-342900" defTabSz="354013">
              <a:spcBef>
                <a:spcPct val="150000"/>
              </a:spcBef>
              <a:buFont typeface="Courier New" pitchFamily="49" charset="0"/>
              <a:buChar char="o"/>
            </a:pPr>
            <a:r>
              <a:rPr lang="ru-RU" sz="2300" baseline="0" dirty="0"/>
              <a:t>коаксиальный</a:t>
            </a:r>
          </a:p>
          <a:p>
            <a:pPr marL="522288" lvl="1" indent="-342900" defTabSz="354013">
              <a:spcBef>
                <a:spcPct val="150000"/>
              </a:spcBef>
              <a:buFont typeface="Courier New" pitchFamily="49" charset="0"/>
              <a:buChar char="o"/>
            </a:pPr>
            <a:r>
              <a:rPr lang="ru-RU" sz="2300" baseline="0" dirty="0"/>
              <a:t>«витая пара»</a:t>
            </a:r>
          </a:p>
          <a:p>
            <a:pPr marL="522288" lvl="1" indent="-342900" defTabSz="354013">
              <a:spcBef>
                <a:spcPct val="150000"/>
              </a:spcBef>
              <a:buFont typeface="Courier New" pitchFamily="49" charset="0"/>
              <a:buChar char="o"/>
            </a:pPr>
            <a:r>
              <a:rPr lang="ru-RU" sz="2300" baseline="0" dirty="0"/>
              <a:t>оптоволоконный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5451575" y="3292476"/>
            <a:ext cx="2488406" cy="3651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ru-RU" baseline="0"/>
              <a:t>изоляция</a:t>
            </a:r>
          </a:p>
        </p:txBody>
      </p:sp>
      <p:sp>
        <p:nvSpPr>
          <p:cNvPr id="230412" name="Freeform 12"/>
          <p:cNvSpPr>
            <a:spLocks/>
          </p:cNvSpPr>
          <p:nvPr/>
        </p:nvSpPr>
        <p:spPr bwMode="auto">
          <a:xfrm>
            <a:off x="4900414" y="3600450"/>
            <a:ext cx="1506141" cy="547688"/>
          </a:xfrm>
          <a:custGeom>
            <a:avLst/>
            <a:gdLst>
              <a:gd name="T0" fmla="*/ 0 w 828"/>
              <a:gd name="T1" fmla="*/ 2147483647 h 345"/>
              <a:gd name="T2" fmla="*/ 2147483647 w 828"/>
              <a:gd name="T3" fmla="*/ 0 h 345"/>
              <a:gd name="T4" fmla="*/ 2147483647 w 828"/>
              <a:gd name="T5" fmla="*/ 2147483647 h 345"/>
              <a:gd name="T6" fmla="*/ 0 60000 65536"/>
              <a:gd name="T7" fmla="*/ 0 60000 65536"/>
              <a:gd name="T8" fmla="*/ 0 60000 65536"/>
              <a:gd name="T9" fmla="*/ 0 w 828"/>
              <a:gd name="T10" fmla="*/ 0 h 345"/>
              <a:gd name="T11" fmla="*/ 828 w 828"/>
              <a:gd name="T12" fmla="*/ 345 h 3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28" h="345">
                <a:moveTo>
                  <a:pt x="0" y="101"/>
                </a:moveTo>
                <a:lnTo>
                  <a:pt x="828" y="0"/>
                </a:lnTo>
                <a:lnTo>
                  <a:pt x="482" y="345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30413" name="Rectangle 13"/>
          <p:cNvSpPr>
            <a:spLocks noChangeArrowheads="1"/>
          </p:cNvSpPr>
          <p:nvPr/>
        </p:nvSpPr>
        <p:spPr bwMode="auto">
          <a:xfrm>
            <a:off x="6146437" y="4186239"/>
            <a:ext cx="2488406" cy="3651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ru-RU" baseline="0"/>
              <a:t>проводник (медь)</a:t>
            </a:r>
          </a:p>
        </p:txBody>
      </p:sp>
      <p:sp>
        <p:nvSpPr>
          <p:cNvPr id="230414" name="Rectangle 14"/>
          <p:cNvSpPr>
            <a:spLocks noChangeArrowheads="1"/>
          </p:cNvSpPr>
          <p:nvPr/>
        </p:nvSpPr>
        <p:spPr bwMode="auto">
          <a:xfrm>
            <a:off x="3778086" y="4186239"/>
            <a:ext cx="1427923" cy="3651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ru-RU" baseline="0"/>
              <a:t>проводник</a:t>
            </a:r>
          </a:p>
        </p:txBody>
      </p:sp>
      <p:sp>
        <p:nvSpPr>
          <p:cNvPr id="230416" name="Rectangle 16"/>
          <p:cNvSpPr>
            <a:spLocks noChangeArrowheads="1"/>
          </p:cNvSpPr>
          <p:nvPr/>
        </p:nvSpPr>
        <p:spPr bwMode="auto">
          <a:xfrm>
            <a:off x="6950440" y="5273676"/>
            <a:ext cx="2488406" cy="3651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ru-RU" baseline="0"/>
              <a:t>оболочка (стекло)</a:t>
            </a:r>
          </a:p>
        </p:txBody>
      </p:sp>
      <p:sp>
        <p:nvSpPr>
          <p:cNvPr id="230417" name="Rectangle 17"/>
          <p:cNvSpPr>
            <a:spLocks noChangeArrowheads="1"/>
          </p:cNvSpPr>
          <p:nvPr/>
        </p:nvSpPr>
        <p:spPr bwMode="auto">
          <a:xfrm>
            <a:off x="4187362" y="5926139"/>
            <a:ext cx="2030016" cy="6175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ru-RU" baseline="0"/>
              <a:t>оболочка </a:t>
            </a:r>
            <a:br>
              <a:rPr lang="ru-RU" baseline="0"/>
            </a:br>
            <a:r>
              <a:rPr lang="ru-RU" baseline="0"/>
              <a:t>(пластик)</a:t>
            </a:r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8207375" y="5978526"/>
            <a:ext cx="1886314" cy="523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ru-RU" baseline="0"/>
              <a:t>основное </a:t>
            </a:r>
            <a:br>
              <a:rPr lang="ru-RU" baseline="0"/>
            </a:br>
            <a:r>
              <a:rPr lang="ru-RU" baseline="0"/>
              <a:t>волокно</a:t>
            </a:r>
            <a:r>
              <a:rPr lang="en-US" baseline="0"/>
              <a:t> (</a:t>
            </a:r>
            <a:r>
              <a:rPr lang="ru-RU" baseline="0"/>
              <a:t>стекло)</a:t>
            </a:r>
          </a:p>
        </p:txBody>
      </p:sp>
      <p:sp>
        <p:nvSpPr>
          <p:cNvPr id="230419" name="Line 19"/>
          <p:cNvSpPr>
            <a:spLocks noChangeShapeType="1"/>
          </p:cNvSpPr>
          <p:nvPr/>
        </p:nvSpPr>
        <p:spPr bwMode="auto">
          <a:xfrm flipH="1">
            <a:off x="7236024" y="5578476"/>
            <a:ext cx="733062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30420" name="Line 20"/>
          <p:cNvSpPr>
            <a:spLocks noChangeShapeType="1"/>
          </p:cNvSpPr>
          <p:nvPr/>
        </p:nvSpPr>
        <p:spPr bwMode="auto">
          <a:xfrm flipH="1">
            <a:off x="7694415" y="6253163"/>
            <a:ext cx="602093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30421" name="Line 21"/>
          <p:cNvSpPr>
            <a:spLocks noChangeShapeType="1"/>
          </p:cNvSpPr>
          <p:nvPr/>
        </p:nvSpPr>
        <p:spPr bwMode="auto">
          <a:xfrm flipV="1">
            <a:off x="5820834" y="6149976"/>
            <a:ext cx="407458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3321" y="990600"/>
            <a:ext cx="3788999" cy="22479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416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7821" y="1624014"/>
            <a:ext cx="1811734" cy="1209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23" name="Полилиния 22"/>
          <p:cNvSpPr>
            <a:spLocks noChangeArrowheads="1"/>
          </p:cNvSpPr>
          <p:nvPr/>
        </p:nvSpPr>
        <p:spPr bwMode="auto">
          <a:xfrm>
            <a:off x="3148708" y="1574801"/>
            <a:ext cx="2040930" cy="1325563"/>
          </a:xfrm>
          <a:custGeom>
            <a:avLst/>
            <a:gdLst>
              <a:gd name="T0" fmla="*/ 4762 w 1781175"/>
              <a:gd name="T1" fmla="*/ 1325565 h 1325562"/>
              <a:gd name="T2" fmla="*/ 0 w 1781175"/>
              <a:gd name="T3" fmla="*/ 253999 h 1325562"/>
              <a:gd name="T4" fmla="*/ 100012 w 1781175"/>
              <a:gd name="T5" fmla="*/ 258762 h 1325562"/>
              <a:gd name="T6" fmla="*/ 119062 w 1781175"/>
              <a:gd name="T7" fmla="*/ 706440 h 1325562"/>
              <a:gd name="T8" fmla="*/ 685800 w 1781175"/>
              <a:gd name="T9" fmla="*/ 706440 h 1325562"/>
              <a:gd name="T10" fmla="*/ 690562 w 1781175"/>
              <a:gd name="T11" fmla="*/ 263524 h 1325562"/>
              <a:gd name="T12" fmla="*/ 523875 w 1781175"/>
              <a:gd name="T13" fmla="*/ 263524 h 1325562"/>
              <a:gd name="T14" fmla="*/ 523875 w 1781175"/>
              <a:gd name="T15" fmla="*/ 1587 h 1325562"/>
              <a:gd name="T16" fmla="*/ 1762125 w 1781175"/>
              <a:gd name="T17" fmla="*/ 6349 h 1325562"/>
              <a:gd name="T18" fmla="*/ 1781175 w 1781175"/>
              <a:gd name="T19" fmla="*/ 1320802 h 1325562"/>
              <a:gd name="T20" fmla="*/ 4762 w 1781175"/>
              <a:gd name="T21" fmla="*/ 1325565 h 13255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1175"/>
              <a:gd name="T34" fmla="*/ 0 h 1325562"/>
              <a:gd name="T35" fmla="*/ 1781175 w 1781175"/>
              <a:gd name="T36" fmla="*/ 1325562 h 13255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1175" h="1325562">
                <a:moveTo>
                  <a:pt x="4762" y="1325562"/>
                </a:moveTo>
                <a:cubicBezTo>
                  <a:pt x="3175" y="968374"/>
                  <a:pt x="1587" y="611187"/>
                  <a:pt x="0" y="253999"/>
                </a:cubicBezTo>
                <a:lnTo>
                  <a:pt x="100012" y="258762"/>
                </a:lnTo>
                <a:lnTo>
                  <a:pt x="119062" y="706437"/>
                </a:lnTo>
                <a:lnTo>
                  <a:pt x="685800" y="706437"/>
                </a:lnTo>
                <a:cubicBezTo>
                  <a:pt x="687387" y="558799"/>
                  <a:pt x="688975" y="411162"/>
                  <a:pt x="690562" y="263524"/>
                </a:cubicBezTo>
                <a:lnTo>
                  <a:pt x="523875" y="263524"/>
                </a:lnTo>
                <a:cubicBezTo>
                  <a:pt x="519083" y="0"/>
                  <a:pt x="431785" y="1587"/>
                  <a:pt x="523875" y="1587"/>
                </a:cubicBezTo>
                <a:lnTo>
                  <a:pt x="1762125" y="6349"/>
                </a:lnTo>
                <a:lnTo>
                  <a:pt x="1781175" y="1320799"/>
                </a:lnTo>
                <a:lnTo>
                  <a:pt x="4762" y="1325562"/>
                </a:lnTo>
                <a:close/>
              </a:path>
            </a:pathLst>
          </a:custGeom>
          <a:solidFill>
            <a:schemeClr val="bg1">
              <a:alpha val="76862"/>
            </a:schemeClr>
          </a:solidFill>
          <a:ln w="12700" algn="ctr">
            <a:noFill/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1" name="Овал 20"/>
          <p:cNvSpPr>
            <a:spLocks noChangeArrowheads="1"/>
          </p:cNvSpPr>
          <p:nvPr/>
        </p:nvSpPr>
        <p:spPr bwMode="auto">
          <a:xfrm>
            <a:off x="3268762" y="1762125"/>
            <a:ext cx="676672" cy="5905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24167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088" y="1885951"/>
            <a:ext cx="2246478" cy="7524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24167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7180" y="4608514"/>
            <a:ext cx="1953617" cy="10302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6263" y="5537201"/>
            <a:ext cx="1955437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 descr="coax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7095304" y="3570512"/>
            <a:ext cx="3267451" cy="6826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</p:pic>
      <p:pic>
        <p:nvPicPr>
          <p:cNvPr id="26" name="Picture 6" descr="okb_o2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0" y="6007100"/>
            <a:ext cx="4627563" cy="8509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E84076-4CB8-4E4A-98BE-556306DCE842}" type="slidenum">
              <a:rPr lang="ru-RU" smtClean="0"/>
              <a:pPr/>
              <a:t>27</a:t>
            </a:fld>
            <a:endParaRPr lang="ru-RU" smtClean="0"/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452934" y="188914"/>
            <a:ext cx="93278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b="1" spc="50" baseline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Аппаратура для построения сетей</a:t>
            </a:r>
          </a:p>
        </p:txBody>
      </p:sp>
      <p:sp>
        <p:nvSpPr>
          <p:cNvPr id="230405" name="Rectangle 5"/>
          <p:cNvSpPr>
            <a:spLocks noChangeArrowheads="1"/>
          </p:cNvSpPr>
          <p:nvPr/>
        </p:nvSpPr>
        <p:spPr bwMode="auto">
          <a:xfrm>
            <a:off x="478400" y="1118731"/>
            <a:ext cx="9284229" cy="34163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342900" indent="-342900" defTabSz="354013">
              <a:spcBef>
                <a:spcPct val="150000"/>
              </a:spcBef>
              <a:buFont typeface="Arial" charset="0"/>
              <a:buChar char="•"/>
            </a:pPr>
            <a:r>
              <a:rPr lang="ru-RU" sz="2400" b="1" baseline="0" dirty="0" err="1"/>
              <a:t>Хабы</a:t>
            </a:r>
            <a:r>
              <a:rPr lang="ru-RU" sz="2400" baseline="0" dirty="0"/>
              <a:t> (концентраторы) – дублируют полученные данные на все порты.</a:t>
            </a:r>
          </a:p>
          <a:p>
            <a:pPr marL="342900" indent="-342900" defTabSz="354013">
              <a:spcBef>
                <a:spcPct val="50000"/>
              </a:spcBef>
              <a:buFontTx/>
              <a:buAutoNum type="arabicPeriod"/>
            </a:pPr>
            <a:endParaRPr lang="ru-RU" sz="2400" b="1" baseline="0" dirty="0"/>
          </a:p>
          <a:p>
            <a:pPr marL="342900" indent="-342900" defTabSz="354013">
              <a:spcBef>
                <a:spcPct val="50000"/>
              </a:spcBef>
              <a:buFontTx/>
              <a:buAutoNum type="arabicPeriod"/>
            </a:pPr>
            <a:endParaRPr lang="ru-RU" sz="2400" b="1" baseline="0" dirty="0"/>
          </a:p>
          <a:p>
            <a:pPr marL="342900" indent="-342900" defTabSz="354013">
              <a:spcBef>
                <a:spcPct val="50000"/>
              </a:spcBef>
              <a:buFontTx/>
              <a:buAutoNum type="arabicPeriod"/>
            </a:pPr>
            <a:endParaRPr lang="ru-RU" sz="2400" b="1" baseline="0" dirty="0"/>
          </a:p>
          <a:p>
            <a:pPr marL="342900" indent="-342900" defTabSz="354013">
              <a:spcBef>
                <a:spcPct val="50000"/>
              </a:spcBef>
              <a:buFont typeface="Arial" charset="0"/>
              <a:buChar char="•"/>
            </a:pPr>
            <a:r>
              <a:rPr lang="ru-RU" sz="2400" b="1" baseline="0" dirty="0"/>
              <a:t>Свитчи</a:t>
            </a:r>
            <a:r>
              <a:rPr lang="ru-RU" sz="2400" baseline="0" dirty="0"/>
              <a:t> (коммутирующие </a:t>
            </a:r>
            <a:r>
              <a:rPr lang="ru-RU" sz="2400" baseline="0" dirty="0" err="1"/>
              <a:t>хабы</a:t>
            </a:r>
            <a:r>
              <a:rPr lang="ru-RU" sz="2400" baseline="0" dirty="0"/>
              <a:t>, коммутаторы) – передают полученные данные только адресату.</a:t>
            </a:r>
            <a:endParaRPr lang="en-US" sz="2400" baseline="0" dirty="0"/>
          </a:p>
        </p:txBody>
      </p:sp>
      <p:sp>
        <p:nvSpPr>
          <p:cNvPr id="230418" name="Rectangle 18"/>
          <p:cNvSpPr>
            <a:spLocks noChangeArrowheads="1"/>
          </p:cNvSpPr>
          <p:nvPr/>
        </p:nvSpPr>
        <p:spPr bwMode="auto">
          <a:xfrm>
            <a:off x="8305602" y="4125914"/>
            <a:ext cx="1886314" cy="523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ru-RU" baseline="0"/>
          </a:p>
        </p:txBody>
      </p:sp>
      <p:pic>
        <p:nvPicPr>
          <p:cNvPr id="15367" name="Picture 2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95820" y="4612595"/>
            <a:ext cx="4150982" cy="16668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pic>
        <p:nvPicPr>
          <p:cNvPr id="15368" name="Picture 2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075" y="1675129"/>
            <a:ext cx="2609296" cy="193416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789F71-1B89-49C0-A1C3-29E222E6698B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773734" y="203428"/>
            <a:ext cx="59768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000" b="1" spc="50" baseline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Связи между сетями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47477" y="865188"/>
            <a:ext cx="9668041" cy="8001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300" b="1" baseline="0">
                <a:solidFill>
                  <a:schemeClr val="accent2"/>
                </a:solidFill>
              </a:rPr>
              <a:t>Мост </a:t>
            </a:r>
            <a:r>
              <a:rPr lang="ru-RU" sz="2300" b="1" i="1" baseline="0">
                <a:solidFill>
                  <a:schemeClr val="accent2"/>
                </a:solidFill>
              </a:rPr>
              <a:t>(</a:t>
            </a:r>
            <a:r>
              <a:rPr lang="en-US" sz="2300" b="1" i="1" baseline="0">
                <a:solidFill>
                  <a:schemeClr val="accent2"/>
                </a:solidFill>
              </a:rPr>
              <a:t>bridge</a:t>
            </a:r>
            <a:r>
              <a:rPr lang="ru-RU" sz="2300" b="1" i="1" baseline="0">
                <a:solidFill>
                  <a:schemeClr val="accent2"/>
                </a:solidFill>
              </a:rPr>
              <a:t>)</a:t>
            </a:r>
            <a:r>
              <a:rPr lang="ru-RU" sz="2300" baseline="0"/>
              <a:t> соединяет две локальные сети. Работает как свитч, но имеет свой процессор.</a:t>
            </a:r>
            <a:endParaRPr lang="ru-RU" sz="2300" b="1" baseline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49297" y="1819276"/>
            <a:ext cx="4156438" cy="1343025"/>
            <a:chOff x="880" y="883"/>
            <a:chExt cx="2285" cy="846"/>
          </a:xfrm>
        </p:grpSpPr>
        <p:sp>
          <p:nvSpPr>
            <p:cNvPr id="16437" name="Line 6"/>
            <p:cNvSpPr>
              <a:spLocks noChangeShapeType="1"/>
            </p:cNvSpPr>
            <p:nvPr/>
          </p:nvSpPr>
          <p:spPr bwMode="auto">
            <a:xfrm>
              <a:off x="956" y="1517"/>
              <a:ext cx="21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640" y="1302"/>
              <a:ext cx="98" cy="236"/>
              <a:chOff x="2372" y="1448"/>
              <a:chExt cx="135" cy="339"/>
            </a:xfrm>
          </p:grpSpPr>
          <p:sp>
            <p:nvSpPr>
              <p:cNvPr id="16473" name="Rectangle 8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4" name="Rectangle 9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5" name="Line 10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139" y="1302"/>
              <a:ext cx="97" cy="236"/>
              <a:chOff x="2372" y="1448"/>
              <a:chExt cx="135" cy="339"/>
            </a:xfrm>
          </p:grpSpPr>
          <p:sp>
            <p:nvSpPr>
              <p:cNvPr id="16470" name="Rectangle 12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1" name="Rectangle 13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2" name="Line 14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2608" y="1302"/>
              <a:ext cx="97" cy="236"/>
              <a:chOff x="2372" y="1448"/>
              <a:chExt cx="135" cy="339"/>
            </a:xfrm>
          </p:grpSpPr>
          <p:sp>
            <p:nvSpPr>
              <p:cNvPr id="16467" name="Rectangle 16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8" name="Rectangle 17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9" name="Line 18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flipV="1">
              <a:off x="2918" y="1493"/>
              <a:ext cx="98" cy="236"/>
              <a:chOff x="2372" y="1448"/>
              <a:chExt cx="135" cy="339"/>
            </a:xfrm>
          </p:grpSpPr>
          <p:sp>
            <p:nvSpPr>
              <p:cNvPr id="16464" name="Rectangle 20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5" name="Rectangle 21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6" name="Line 22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176" y="1300"/>
              <a:ext cx="98" cy="236"/>
              <a:chOff x="2372" y="1448"/>
              <a:chExt cx="135" cy="339"/>
            </a:xfrm>
          </p:grpSpPr>
          <p:sp>
            <p:nvSpPr>
              <p:cNvPr id="16461" name="Rectangle 24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2" name="Rectangle 25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63" name="Line 26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1074" y="883"/>
              <a:ext cx="352" cy="509"/>
              <a:chOff x="1386" y="664"/>
              <a:chExt cx="487" cy="732"/>
            </a:xfrm>
          </p:grpSpPr>
          <p:sp>
            <p:nvSpPr>
              <p:cNvPr id="16459" name="Rectangle 29"/>
              <p:cNvSpPr>
                <a:spLocks noChangeArrowheads="1"/>
              </p:cNvSpPr>
              <p:nvPr/>
            </p:nvSpPr>
            <p:spPr bwMode="auto">
              <a:xfrm>
                <a:off x="1483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6460" name="Picture 30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1542" y="883"/>
              <a:ext cx="352" cy="509"/>
              <a:chOff x="1386" y="664"/>
              <a:chExt cx="487" cy="732"/>
            </a:xfrm>
          </p:grpSpPr>
          <p:sp>
            <p:nvSpPr>
              <p:cNvPr id="16457" name="Rectangle 32"/>
              <p:cNvSpPr>
                <a:spLocks noChangeArrowheads="1"/>
              </p:cNvSpPr>
              <p:nvPr/>
            </p:nvSpPr>
            <p:spPr bwMode="auto">
              <a:xfrm>
                <a:off x="1486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6458" name="Picture 33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2010" y="883"/>
              <a:ext cx="352" cy="509"/>
              <a:chOff x="1386" y="664"/>
              <a:chExt cx="487" cy="732"/>
            </a:xfrm>
          </p:grpSpPr>
          <p:sp>
            <p:nvSpPr>
              <p:cNvPr id="16455" name="Rectangle 35"/>
              <p:cNvSpPr>
                <a:spLocks noChangeArrowheads="1"/>
              </p:cNvSpPr>
              <p:nvPr/>
            </p:nvSpPr>
            <p:spPr bwMode="auto">
              <a:xfrm>
                <a:off x="1486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6456" name="Picture 36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2478" y="883"/>
              <a:ext cx="352" cy="509"/>
              <a:chOff x="1386" y="664"/>
              <a:chExt cx="487" cy="732"/>
            </a:xfrm>
          </p:grpSpPr>
          <p:sp>
            <p:nvSpPr>
              <p:cNvPr id="16453" name="Rectangle 38"/>
              <p:cNvSpPr>
                <a:spLocks noChangeArrowheads="1"/>
              </p:cNvSpPr>
              <p:nvPr/>
            </p:nvSpPr>
            <p:spPr bwMode="auto">
              <a:xfrm>
                <a:off x="1480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6454" name="Picture 39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880" y="1488"/>
              <a:ext cx="77" cy="59"/>
              <a:chOff x="1320" y="1716"/>
              <a:chExt cx="106" cy="84"/>
            </a:xfrm>
          </p:grpSpPr>
          <p:sp>
            <p:nvSpPr>
              <p:cNvPr id="16451" name="AutoShape 41"/>
              <p:cNvSpPr>
                <a:spLocks noChangeArrowheads="1"/>
              </p:cNvSpPr>
              <p:nvPr/>
            </p:nvSpPr>
            <p:spPr bwMode="auto">
              <a:xfrm>
                <a:off x="1320" y="1730"/>
                <a:ext cx="89" cy="56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52" name="Rectangle 42"/>
              <p:cNvSpPr>
                <a:spLocks noChangeArrowheads="1"/>
              </p:cNvSpPr>
              <p:nvPr/>
            </p:nvSpPr>
            <p:spPr bwMode="auto">
              <a:xfrm>
                <a:off x="1370" y="1716"/>
                <a:ext cx="56" cy="8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" name="Group 43"/>
            <p:cNvGrpSpPr>
              <a:grpSpLocks/>
            </p:cNvGrpSpPr>
            <p:nvPr/>
          </p:nvGrpSpPr>
          <p:grpSpPr bwMode="auto">
            <a:xfrm flipH="1">
              <a:off x="3088" y="1488"/>
              <a:ext cx="77" cy="59"/>
              <a:chOff x="1320" y="1716"/>
              <a:chExt cx="106" cy="84"/>
            </a:xfrm>
          </p:grpSpPr>
          <p:sp>
            <p:nvSpPr>
              <p:cNvPr id="16449" name="AutoShape 44"/>
              <p:cNvSpPr>
                <a:spLocks noChangeArrowheads="1"/>
              </p:cNvSpPr>
              <p:nvPr/>
            </p:nvSpPr>
            <p:spPr bwMode="auto">
              <a:xfrm>
                <a:off x="1320" y="1730"/>
                <a:ext cx="89" cy="56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50" name="Rectangle 45"/>
              <p:cNvSpPr>
                <a:spLocks noChangeArrowheads="1"/>
              </p:cNvSpPr>
              <p:nvPr/>
            </p:nvSpPr>
            <p:spPr bwMode="auto">
              <a:xfrm>
                <a:off x="1370" y="1716"/>
                <a:ext cx="56" cy="8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" name="Group 49"/>
          <p:cNvGrpSpPr>
            <a:grpSpLocks/>
          </p:cNvGrpSpPr>
          <p:nvPr/>
        </p:nvGrpSpPr>
        <p:grpSpPr bwMode="auto">
          <a:xfrm flipH="1">
            <a:off x="5626200" y="1820864"/>
            <a:ext cx="4156438" cy="1343025"/>
            <a:chOff x="880" y="883"/>
            <a:chExt cx="2285" cy="846"/>
          </a:xfrm>
        </p:grpSpPr>
        <p:sp>
          <p:nvSpPr>
            <p:cNvPr id="16398" name="Line 50"/>
            <p:cNvSpPr>
              <a:spLocks noChangeShapeType="1"/>
            </p:cNvSpPr>
            <p:nvPr/>
          </p:nvSpPr>
          <p:spPr bwMode="auto">
            <a:xfrm>
              <a:off x="956" y="1517"/>
              <a:ext cx="214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" name="Group 51"/>
            <p:cNvGrpSpPr>
              <a:grpSpLocks/>
            </p:cNvGrpSpPr>
            <p:nvPr/>
          </p:nvGrpSpPr>
          <p:grpSpPr bwMode="auto">
            <a:xfrm>
              <a:off x="1640" y="1302"/>
              <a:ext cx="98" cy="236"/>
              <a:chOff x="2372" y="1448"/>
              <a:chExt cx="135" cy="339"/>
            </a:xfrm>
          </p:grpSpPr>
          <p:sp>
            <p:nvSpPr>
              <p:cNvPr id="16434" name="Rectangle 52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5" name="Rectangle 53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6" name="Line 54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55"/>
            <p:cNvGrpSpPr>
              <a:grpSpLocks/>
            </p:cNvGrpSpPr>
            <p:nvPr/>
          </p:nvGrpSpPr>
          <p:grpSpPr bwMode="auto">
            <a:xfrm>
              <a:off x="2139" y="1302"/>
              <a:ext cx="97" cy="236"/>
              <a:chOff x="2372" y="1448"/>
              <a:chExt cx="135" cy="339"/>
            </a:xfrm>
          </p:grpSpPr>
          <p:sp>
            <p:nvSpPr>
              <p:cNvPr id="16431" name="Rectangle 56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2" name="Rectangle 57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3" name="Line 58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" name="Group 59"/>
            <p:cNvGrpSpPr>
              <a:grpSpLocks/>
            </p:cNvGrpSpPr>
            <p:nvPr/>
          </p:nvGrpSpPr>
          <p:grpSpPr bwMode="auto">
            <a:xfrm>
              <a:off x="2608" y="1302"/>
              <a:ext cx="97" cy="236"/>
              <a:chOff x="2372" y="1448"/>
              <a:chExt cx="135" cy="339"/>
            </a:xfrm>
          </p:grpSpPr>
          <p:sp>
            <p:nvSpPr>
              <p:cNvPr id="16428" name="Rectangle 60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9" name="Rectangle 61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0" name="Line 62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" name="Group 63"/>
            <p:cNvGrpSpPr>
              <a:grpSpLocks/>
            </p:cNvGrpSpPr>
            <p:nvPr/>
          </p:nvGrpSpPr>
          <p:grpSpPr bwMode="auto">
            <a:xfrm flipV="1">
              <a:off x="2918" y="1493"/>
              <a:ext cx="98" cy="236"/>
              <a:chOff x="2372" y="1448"/>
              <a:chExt cx="135" cy="339"/>
            </a:xfrm>
          </p:grpSpPr>
          <p:sp>
            <p:nvSpPr>
              <p:cNvPr id="16425" name="Rectangle 64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6" name="Rectangle 65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7" name="Line 66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9" name="Group 67"/>
            <p:cNvGrpSpPr>
              <a:grpSpLocks/>
            </p:cNvGrpSpPr>
            <p:nvPr/>
          </p:nvGrpSpPr>
          <p:grpSpPr bwMode="auto">
            <a:xfrm>
              <a:off x="1176" y="1300"/>
              <a:ext cx="98" cy="236"/>
              <a:chOff x="2372" y="1448"/>
              <a:chExt cx="135" cy="339"/>
            </a:xfrm>
          </p:grpSpPr>
          <p:sp>
            <p:nvSpPr>
              <p:cNvPr id="16422" name="Rectangle 68"/>
              <p:cNvSpPr>
                <a:spLocks noChangeArrowheads="1"/>
              </p:cNvSpPr>
              <p:nvPr/>
            </p:nvSpPr>
            <p:spPr bwMode="auto">
              <a:xfrm>
                <a:off x="2372" y="1731"/>
                <a:ext cx="135" cy="5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3" name="Rectangle 69"/>
              <p:cNvSpPr>
                <a:spLocks noChangeArrowheads="1"/>
              </p:cNvSpPr>
              <p:nvPr/>
            </p:nvSpPr>
            <p:spPr bwMode="auto">
              <a:xfrm>
                <a:off x="2412" y="1689"/>
                <a:ext cx="56" cy="96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24" name="Line 70"/>
              <p:cNvSpPr>
                <a:spLocks noChangeShapeType="1"/>
              </p:cNvSpPr>
              <p:nvPr/>
            </p:nvSpPr>
            <p:spPr bwMode="auto">
              <a:xfrm flipV="1">
                <a:off x="2440" y="1448"/>
                <a:ext cx="0" cy="29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1074" y="883"/>
              <a:ext cx="352" cy="509"/>
              <a:chOff x="1386" y="664"/>
              <a:chExt cx="487" cy="732"/>
            </a:xfrm>
          </p:grpSpPr>
          <p:sp>
            <p:nvSpPr>
              <p:cNvPr id="16420" name="Rectangle 72"/>
              <p:cNvSpPr>
                <a:spLocks noChangeArrowheads="1"/>
              </p:cNvSpPr>
              <p:nvPr/>
            </p:nvSpPr>
            <p:spPr bwMode="auto">
              <a:xfrm>
                <a:off x="1502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6421" name="Picture 73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74"/>
            <p:cNvGrpSpPr>
              <a:grpSpLocks/>
            </p:cNvGrpSpPr>
            <p:nvPr/>
          </p:nvGrpSpPr>
          <p:grpSpPr bwMode="auto">
            <a:xfrm>
              <a:off x="1542" y="883"/>
              <a:ext cx="352" cy="509"/>
              <a:chOff x="1386" y="664"/>
              <a:chExt cx="487" cy="732"/>
            </a:xfrm>
          </p:grpSpPr>
          <p:sp>
            <p:nvSpPr>
              <p:cNvPr id="16418" name="Rectangle 75"/>
              <p:cNvSpPr>
                <a:spLocks noChangeArrowheads="1"/>
              </p:cNvSpPr>
              <p:nvPr/>
            </p:nvSpPr>
            <p:spPr bwMode="auto">
              <a:xfrm>
                <a:off x="1505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6419" name="Picture 76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" name="Group 77"/>
            <p:cNvGrpSpPr>
              <a:grpSpLocks/>
            </p:cNvGrpSpPr>
            <p:nvPr/>
          </p:nvGrpSpPr>
          <p:grpSpPr bwMode="auto">
            <a:xfrm>
              <a:off x="2010" y="883"/>
              <a:ext cx="352" cy="509"/>
              <a:chOff x="1386" y="664"/>
              <a:chExt cx="487" cy="732"/>
            </a:xfrm>
          </p:grpSpPr>
          <p:sp>
            <p:nvSpPr>
              <p:cNvPr id="16416" name="Rectangle 78"/>
              <p:cNvSpPr>
                <a:spLocks noChangeArrowheads="1"/>
              </p:cNvSpPr>
              <p:nvPr/>
            </p:nvSpPr>
            <p:spPr bwMode="auto">
              <a:xfrm>
                <a:off x="1505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6417" name="Picture 79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3" name="Group 80"/>
            <p:cNvGrpSpPr>
              <a:grpSpLocks/>
            </p:cNvGrpSpPr>
            <p:nvPr/>
          </p:nvGrpSpPr>
          <p:grpSpPr bwMode="auto">
            <a:xfrm>
              <a:off x="2478" y="883"/>
              <a:ext cx="352" cy="509"/>
              <a:chOff x="1386" y="664"/>
              <a:chExt cx="487" cy="732"/>
            </a:xfrm>
          </p:grpSpPr>
          <p:sp>
            <p:nvSpPr>
              <p:cNvPr id="16414" name="Rectangle 81"/>
              <p:cNvSpPr>
                <a:spLocks noChangeArrowheads="1"/>
              </p:cNvSpPr>
              <p:nvPr/>
            </p:nvSpPr>
            <p:spPr bwMode="auto">
              <a:xfrm>
                <a:off x="1499" y="664"/>
                <a:ext cx="141" cy="3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 type="none" w="lg" len="lg"/>
              </a:ln>
            </p:spPr>
            <p:txBody>
              <a:bodyPr wrap="none">
                <a:spAutoFit/>
              </a:bodyPr>
              <a:lstStyle/>
              <a:p>
                <a:endParaRPr lang="ru-RU" sz="1600" b="1" baseline="0"/>
              </a:p>
            </p:txBody>
          </p:sp>
          <p:pic>
            <p:nvPicPr>
              <p:cNvPr id="16415" name="Picture 82" descr="Компьютер-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6" y="877"/>
                <a:ext cx="487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83"/>
            <p:cNvGrpSpPr>
              <a:grpSpLocks/>
            </p:cNvGrpSpPr>
            <p:nvPr/>
          </p:nvGrpSpPr>
          <p:grpSpPr bwMode="auto">
            <a:xfrm>
              <a:off x="880" y="1488"/>
              <a:ext cx="77" cy="59"/>
              <a:chOff x="1320" y="1716"/>
              <a:chExt cx="106" cy="84"/>
            </a:xfrm>
          </p:grpSpPr>
          <p:sp>
            <p:nvSpPr>
              <p:cNvPr id="16412" name="AutoShape 84"/>
              <p:cNvSpPr>
                <a:spLocks noChangeArrowheads="1"/>
              </p:cNvSpPr>
              <p:nvPr/>
            </p:nvSpPr>
            <p:spPr bwMode="auto">
              <a:xfrm>
                <a:off x="1320" y="1730"/>
                <a:ext cx="89" cy="56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3" name="Rectangle 85"/>
              <p:cNvSpPr>
                <a:spLocks noChangeArrowheads="1"/>
              </p:cNvSpPr>
              <p:nvPr/>
            </p:nvSpPr>
            <p:spPr bwMode="auto">
              <a:xfrm>
                <a:off x="1370" y="1716"/>
                <a:ext cx="56" cy="8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5" name="Group 86"/>
            <p:cNvGrpSpPr>
              <a:grpSpLocks/>
            </p:cNvGrpSpPr>
            <p:nvPr/>
          </p:nvGrpSpPr>
          <p:grpSpPr bwMode="auto">
            <a:xfrm flipH="1">
              <a:off x="3088" y="1488"/>
              <a:ext cx="77" cy="59"/>
              <a:chOff x="1320" y="1716"/>
              <a:chExt cx="106" cy="84"/>
            </a:xfrm>
          </p:grpSpPr>
          <p:sp>
            <p:nvSpPr>
              <p:cNvPr id="16410" name="AutoShape 87"/>
              <p:cNvSpPr>
                <a:spLocks noChangeArrowheads="1"/>
              </p:cNvSpPr>
              <p:nvPr/>
            </p:nvSpPr>
            <p:spPr bwMode="auto">
              <a:xfrm>
                <a:off x="1320" y="1730"/>
                <a:ext cx="89" cy="56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11" name="Rectangle 88"/>
              <p:cNvSpPr>
                <a:spLocks noChangeArrowheads="1"/>
              </p:cNvSpPr>
              <p:nvPr/>
            </p:nvSpPr>
            <p:spPr bwMode="auto">
              <a:xfrm>
                <a:off x="1370" y="1716"/>
                <a:ext cx="56" cy="84"/>
              </a:xfrm>
              <a:prstGeom prst="rect">
                <a:avLst/>
              </a:prstGeom>
              <a:solidFill>
                <a:srgbClr val="969696"/>
              </a:solidFill>
              <a:ln w="12700">
                <a:solidFill>
                  <a:srgbClr val="808080"/>
                </a:solidFill>
                <a:miter lim="800000"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34585" name="Line 89"/>
          <p:cNvSpPr>
            <a:spLocks noChangeShapeType="1"/>
          </p:cNvSpPr>
          <p:nvPr/>
        </p:nvSpPr>
        <p:spPr bwMode="auto">
          <a:xfrm>
            <a:off x="4234657" y="3155950"/>
            <a:ext cx="1771716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34542" name="Rectangle 46"/>
          <p:cNvSpPr>
            <a:spLocks noChangeArrowheads="1"/>
          </p:cNvSpPr>
          <p:nvPr/>
        </p:nvSpPr>
        <p:spPr bwMode="auto">
          <a:xfrm>
            <a:off x="4836750" y="3021013"/>
            <a:ext cx="671214" cy="336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algn="ctr"/>
            <a:r>
              <a:rPr lang="ru-RU" sz="1600" baseline="0"/>
              <a:t>мост</a:t>
            </a:r>
          </a:p>
        </p:txBody>
      </p:sp>
      <p:sp>
        <p:nvSpPr>
          <p:cNvPr id="234586" name="Rectangle 90"/>
          <p:cNvSpPr>
            <a:spLocks noChangeArrowheads="1"/>
          </p:cNvSpPr>
          <p:nvPr/>
        </p:nvSpPr>
        <p:spPr bwMode="auto">
          <a:xfrm>
            <a:off x="469305" y="3960814"/>
            <a:ext cx="9724430" cy="15081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300" b="1" baseline="0">
                <a:solidFill>
                  <a:schemeClr val="accent2"/>
                </a:solidFill>
              </a:rPr>
              <a:t>Маршрутизатор </a:t>
            </a:r>
            <a:r>
              <a:rPr lang="ru-RU" sz="2300" b="1" i="1" baseline="0">
                <a:solidFill>
                  <a:schemeClr val="accent2"/>
                </a:solidFill>
              </a:rPr>
              <a:t>(</a:t>
            </a:r>
            <a:r>
              <a:rPr lang="en-US" sz="2300" b="1" i="1" baseline="0">
                <a:solidFill>
                  <a:schemeClr val="accent2"/>
                </a:solidFill>
              </a:rPr>
              <a:t>router</a:t>
            </a:r>
            <a:r>
              <a:rPr lang="ru-RU" sz="2300" b="1" i="1" baseline="0">
                <a:solidFill>
                  <a:schemeClr val="accent2"/>
                </a:solidFill>
              </a:rPr>
              <a:t>)</a:t>
            </a:r>
            <a:r>
              <a:rPr lang="ru-RU" sz="2300" baseline="0"/>
              <a:t> пересылает пакеты по специальным правилам – </a:t>
            </a:r>
            <a:r>
              <a:rPr lang="ru-RU" sz="2300" i="1" baseline="0"/>
              <a:t>таблицам   маршрутизации </a:t>
            </a:r>
            <a:r>
              <a:rPr lang="ru-RU" sz="2300" baseline="0"/>
              <a:t>(из локальной сети в Интернет). Определение кратчайшего пути, обход поврежденных участков. </a:t>
            </a:r>
          </a:p>
        </p:txBody>
      </p:sp>
      <p:sp>
        <p:nvSpPr>
          <p:cNvPr id="89" name="Прямоугольник 88"/>
          <p:cNvSpPr>
            <a:spLocks noChangeArrowheads="1"/>
          </p:cNvSpPr>
          <p:nvPr/>
        </p:nvSpPr>
        <p:spPr bwMode="auto">
          <a:xfrm>
            <a:off x="1005913" y="3448050"/>
            <a:ext cx="6826805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 baseline="0">
                <a:solidFill>
                  <a:srgbClr val="000000"/>
                </a:solidFill>
              </a:rPr>
              <a:t>Вариант: компьютер с двумя сетевыми картами.</a:t>
            </a:r>
            <a:endParaRPr lang="ru-RU"/>
          </a:p>
        </p:txBody>
      </p:sp>
      <p:pic>
        <p:nvPicPr>
          <p:cNvPr id="234587" name="Picture 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5182" y="5478463"/>
            <a:ext cx="3648935" cy="119856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sp>
        <p:nvSpPr>
          <p:cNvPr id="91" name="Прямоугольник 90"/>
          <p:cNvSpPr>
            <a:spLocks noChangeArrowheads="1"/>
          </p:cNvSpPr>
          <p:nvPr/>
        </p:nvSpPr>
        <p:spPr bwMode="auto">
          <a:xfrm>
            <a:off x="5571630" y="5840414"/>
            <a:ext cx="2632387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 baseline="0">
                <a:solidFill>
                  <a:srgbClr val="000000"/>
                </a:solidFill>
              </a:rPr>
              <a:t>… или компьютер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7DE17E-1F55-4D92-8E33-E450067764B4}" type="slidenum">
              <a:rPr lang="ru-RU" smtClean="0"/>
              <a:pPr/>
              <a:t>29</a:t>
            </a:fld>
            <a:endParaRPr lang="ru-RU" smtClean="0"/>
          </a:p>
        </p:txBody>
      </p:sp>
      <p:sp>
        <p:nvSpPr>
          <p:cNvPr id="234586" name="Rectangle 90"/>
          <p:cNvSpPr>
            <a:spLocks noChangeArrowheads="1"/>
          </p:cNvSpPr>
          <p:nvPr/>
        </p:nvSpPr>
        <p:spPr bwMode="auto">
          <a:xfrm>
            <a:off x="403821" y="866776"/>
            <a:ext cx="9724430" cy="800219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300" b="1" baseline="0">
                <a:solidFill>
                  <a:schemeClr val="accent2"/>
                </a:solidFill>
              </a:rPr>
              <a:t>Шлюз </a:t>
            </a:r>
            <a:r>
              <a:rPr lang="ru-RU" sz="2300" b="1" i="1" baseline="0">
                <a:solidFill>
                  <a:schemeClr val="accent2"/>
                </a:solidFill>
              </a:rPr>
              <a:t>(</a:t>
            </a:r>
            <a:r>
              <a:rPr lang="en-US" sz="2300" b="1" i="1" baseline="0">
                <a:solidFill>
                  <a:schemeClr val="accent2"/>
                </a:solidFill>
              </a:rPr>
              <a:t>gateway</a:t>
            </a:r>
            <a:r>
              <a:rPr lang="ru-RU" sz="2300" b="1" i="1" baseline="0">
                <a:solidFill>
                  <a:schemeClr val="accent2"/>
                </a:solidFill>
              </a:rPr>
              <a:t>)</a:t>
            </a:r>
            <a:r>
              <a:rPr lang="ru-RU" sz="2300" baseline="0"/>
              <a:t> – служит для соединения сетей с разными протоколами (сеть персональных компьютеров и аппаратура).</a:t>
            </a:r>
          </a:p>
        </p:txBody>
      </p:sp>
      <p:pic>
        <p:nvPicPr>
          <p:cNvPr id="242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512" y="3363913"/>
            <a:ext cx="2197365" cy="20177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</p:pic>
      <p:grpSp>
        <p:nvGrpSpPr>
          <p:cNvPr id="2" name="Группа 100"/>
          <p:cNvGrpSpPr>
            <a:grpSpLocks/>
          </p:cNvGrpSpPr>
          <p:nvPr/>
        </p:nvGrpSpPr>
        <p:grpSpPr bwMode="auto">
          <a:xfrm>
            <a:off x="7099600" y="1619250"/>
            <a:ext cx="3595151" cy="4759325"/>
            <a:chOff x="5642552" y="1607446"/>
            <a:chExt cx="3137959" cy="4759488"/>
          </a:xfrm>
        </p:grpSpPr>
        <p:sp>
          <p:nvSpPr>
            <p:cNvPr id="99" name="Прямоугольник 98"/>
            <p:cNvSpPr/>
            <p:nvPr/>
          </p:nvSpPr>
          <p:spPr bwMode="auto">
            <a:xfrm>
              <a:off x="5712410" y="2088475"/>
              <a:ext cx="2370419" cy="4278459"/>
            </a:xfrm>
            <a:prstGeom prst="rect">
              <a:avLst/>
            </a:prstGeom>
            <a:solidFill>
              <a:srgbClr val="E6E6E6"/>
            </a:solidFill>
            <a:ln w="12700" cap="flat" cmpd="sng" algn="ctr">
              <a:noFill/>
              <a:prstDash val="solid"/>
              <a:round/>
              <a:headEnd type="none" w="med" len="med"/>
              <a:tailEnd type="triangl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174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95018" y="2395762"/>
              <a:ext cx="992011" cy="9739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174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3673" y="3645961"/>
              <a:ext cx="774700" cy="901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1743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38573" y="4823885"/>
              <a:ext cx="1104900" cy="1409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sp>
          <p:nvSpPr>
            <p:cNvPr id="17431" name="Полилиния 95"/>
            <p:cNvSpPr>
              <a:spLocks noChangeArrowheads="1"/>
            </p:cNvSpPr>
            <p:nvPr/>
          </p:nvSpPr>
          <p:spPr bwMode="auto">
            <a:xfrm>
              <a:off x="6050844" y="2867380"/>
              <a:ext cx="643467" cy="2799645"/>
            </a:xfrm>
            <a:custGeom>
              <a:avLst/>
              <a:gdLst>
                <a:gd name="T0" fmla="*/ 643467 w 643467"/>
                <a:gd name="T1" fmla="*/ 0 h 2799645"/>
                <a:gd name="T2" fmla="*/ 11289 w 643467"/>
                <a:gd name="T3" fmla="*/ 0 h 2799645"/>
                <a:gd name="T4" fmla="*/ 0 w 643467"/>
                <a:gd name="T5" fmla="*/ 2799645 h 2799645"/>
                <a:gd name="T6" fmla="*/ 598312 w 643467"/>
                <a:gd name="T7" fmla="*/ 2799645 h 27996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3467"/>
                <a:gd name="T13" fmla="*/ 0 h 2799645"/>
                <a:gd name="T14" fmla="*/ 643467 w 643467"/>
                <a:gd name="T15" fmla="*/ 2799645 h 27996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3467" h="2799645">
                  <a:moveTo>
                    <a:pt x="643467" y="0"/>
                  </a:moveTo>
                  <a:lnTo>
                    <a:pt x="11289" y="0"/>
                  </a:lnTo>
                  <a:lnTo>
                    <a:pt x="0" y="2799645"/>
                  </a:lnTo>
                  <a:lnTo>
                    <a:pt x="598312" y="2799645"/>
                  </a:lnTo>
                </a:path>
              </a:pathLst>
            </a:custGeom>
            <a:noFill/>
            <a:ln w="25400" algn="ctr">
              <a:solidFill>
                <a:srgbClr val="FF00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7432" name="Прямая соединительная линия 97"/>
            <p:cNvCxnSpPr>
              <a:cxnSpLocks noChangeShapeType="1"/>
            </p:cNvCxnSpPr>
            <p:nvPr/>
          </p:nvCxnSpPr>
          <p:spPr bwMode="auto">
            <a:xfrm>
              <a:off x="6062133" y="4222047"/>
              <a:ext cx="733778" cy="1588"/>
            </a:xfrm>
            <a:prstGeom prst="lin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7433" name="Прямоугольник 99"/>
            <p:cNvSpPr>
              <a:spLocks noChangeArrowheads="1"/>
            </p:cNvSpPr>
            <p:nvPr/>
          </p:nvSpPr>
          <p:spPr bwMode="auto">
            <a:xfrm>
              <a:off x="5642552" y="1607446"/>
              <a:ext cx="3137959" cy="52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/>
                <a:t>промышленная сеть</a:t>
              </a:r>
            </a:p>
          </p:txBody>
        </p:sp>
      </p:grpSp>
      <p:grpSp>
        <p:nvGrpSpPr>
          <p:cNvPr id="3" name="Группа 124"/>
          <p:cNvGrpSpPr>
            <a:grpSpLocks/>
          </p:cNvGrpSpPr>
          <p:nvPr/>
        </p:nvGrpSpPr>
        <p:grpSpPr bwMode="auto">
          <a:xfrm>
            <a:off x="1027741" y="2262188"/>
            <a:ext cx="2968625" cy="3187700"/>
            <a:chOff x="897468" y="2262777"/>
            <a:chExt cx="2590798" cy="3187640"/>
          </a:xfrm>
        </p:grpSpPr>
        <p:pic>
          <p:nvPicPr>
            <p:cNvPr id="1742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2269066" y="2625242"/>
              <a:ext cx="1219200" cy="46791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  <p:pic>
          <p:nvPicPr>
            <p:cNvPr id="17421" name="Picture 82" descr="Компьютер-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897468" y="2262777"/>
              <a:ext cx="807861" cy="828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82" descr="Компьютер-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897468" y="3442466"/>
              <a:ext cx="807861" cy="828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3" name="Picture 82" descr="Компьютер-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flipH="1">
              <a:off x="897468" y="4622154"/>
              <a:ext cx="807861" cy="828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6" name="Прямая соединительная линия 115"/>
            <p:cNvCxnSpPr/>
            <p:nvPr/>
          </p:nvCxnSpPr>
          <p:spPr bwMode="auto">
            <a:xfrm>
              <a:off x="1749954" y="2912052"/>
              <a:ext cx="744537" cy="1588"/>
            </a:xfrm>
            <a:prstGeom prst="line">
              <a:avLst/>
            </a:prstGeom>
            <a:ln w="28575">
              <a:headEnd type="none" w="med" len="med"/>
              <a:tailEnd type="non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42697" name="Freeform 9"/>
            <p:cNvSpPr>
              <a:spLocks/>
            </p:cNvSpPr>
            <p:nvPr/>
          </p:nvSpPr>
          <p:spPr bwMode="auto">
            <a:xfrm>
              <a:off x="1719792" y="2900940"/>
              <a:ext cx="876299" cy="1179490"/>
            </a:xfrm>
            <a:custGeom>
              <a:avLst/>
              <a:gdLst/>
              <a:ahLst/>
              <a:cxnLst>
                <a:cxn ang="0">
                  <a:pos x="0" y="984"/>
                </a:cxn>
                <a:cxn ang="0">
                  <a:pos x="1318" y="984"/>
                </a:cxn>
                <a:cxn ang="0">
                  <a:pos x="1318" y="0"/>
                </a:cxn>
              </a:cxnLst>
              <a:rect l="0" t="0" r="r" b="b"/>
              <a:pathLst>
                <a:path w="1318" h="984">
                  <a:moveTo>
                    <a:pt x="0" y="984"/>
                  </a:moveTo>
                  <a:lnTo>
                    <a:pt x="1318" y="984"/>
                  </a:lnTo>
                  <a:lnTo>
                    <a:pt x="1318" y="0"/>
                  </a:ln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Freeform 9"/>
            <p:cNvSpPr>
              <a:spLocks/>
            </p:cNvSpPr>
            <p:nvPr/>
          </p:nvSpPr>
          <p:spPr bwMode="auto">
            <a:xfrm>
              <a:off x="1719792" y="2969201"/>
              <a:ext cx="1012824" cy="2251033"/>
            </a:xfrm>
            <a:custGeom>
              <a:avLst/>
              <a:gdLst/>
              <a:ahLst/>
              <a:cxnLst>
                <a:cxn ang="0">
                  <a:pos x="0" y="984"/>
                </a:cxn>
                <a:cxn ang="0">
                  <a:pos x="1318" y="984"/>
                </a:cxn>
                <a:cxn ang="0">
                  <a:pos x="1318" y="0"/>
                </a:cxn>
              </a:cxnLst>
              <a:rect l="0" t="0" r="r" b="b"/>
              <a:pathLst>
                <a:path w="1318" h="984">
                  <a:moveTo>
                    <a:pt x="0" y="984"/>
                  </a:moveTo>
                  <a:lnTo>
                    <a:pt x="1318" y="984"/>
                  </a:lnTo>
                  <a:lnTo>
                    <a:pt x="1318" y="0"/>
                  </a:ln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21" name="Freeform 9"/>
          <p:cNvSpPr>
            <a:spLocks/>
          </p:cNvSpPr>
          <p:nvPr/>
        </p:nvSpPr>
        <p:spPr bwMode="auto">
          <a:xfrm flipH="1">
            <a:off x="3310599" y="2901951"/>
            <a:ext cx="1047750" cy="1535113"/>
          </a:xfrm>
          <a:custGeom>
            <a:avLst/>
            <a:gdLst/>
            <a:ahLst/>
            <a:cxnLst>
              <a:cxn ang="0">
                <a:pos x="0" y="984"/>
              </a:cxn>
              <a:cxn ang="0">
                <a:pos x="1318" y="984"/>
              </a:cxn>
              <a:cxn ang="0">
                <a:pos x="1318" y="0"/>
              </a:cxn>
            </a:cxnLst>
            <a:rect l="0" t="0" r="r" b="b"/>
            <a:pathLst>
              <a:path w="1318" h="984">
                <a:moveTo>
                  <a:pt x="0" y="984"/>
                </a:moveTo>
                <a:lnTo>
                  <a:pt x="1318" y="984"/>
                </a:lnTo>
                <a:lnTo>
                  <a:pt x="1318" y="0"/>
                </a:lnTo>
              </a:path>
            </a:pathLst>
          </a:cu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124" name="Прямая соединительная линия 123"/>
          <p:cNvCxnSpPr>
            <a:cxnSpLocks noChangeShapeType="1"/>
          </p:cNvCxnSpPr>
          <p:nvPr/>
        </p:nvCxnSpPr>
        <p:spPr bwMode="auto">
          <a:xfrm>
            <a:off x="6648484" y="4538663"/>
            <a:ext cx="918600" cy="11112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26" name="Прямоугольник 125"/>
          <p:cNvSpPr>
            <a:spLocks noChangeArrowheads="1"/>
          </p:cNvSpPr>
          <p:nvPr/>
        </p:nvSpPr>
        <p:spPr bwMode="auto">
          <a:xfrm>
            <a:off x="5067764" y="2916239"/>
            <a:ext cx="94929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300" baseline="0">
                <a:solidFill>
                  <a:srgbClr val="000000"/>
                </a:solidFill>
              </a:rPr>
              <a:t>шлюз</a:t>
            </a:r>
            <a:endParaRPr lang="ru-RU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1773734" y="203428"/>
            <a:ext cx="59768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4000" b="1" spc="50" baseline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Связи между сетями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4438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99128"/>
            <a:ext cx="10294896" cy="5735537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95306" y="199762"/>
            <a:ext cx="3884340" cy="670571"/>
          </a:xfrm>
        </p:spPr>
        <p:txBody>
          <a:bodyPr/>
          <a:lstStyle/>
          <a:p>
            <a:fld id="{26D5711A-46FE-482D-AC39-4D601EAFDECE}" type="datetime4">
              <a:rPr lang="ru-RU" sz="3600" b="1" i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13 июля 2016 г.</a:t>
            </a:fld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811" y="198520"/>
            <a:ext cx="2754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класс</a:t>
            </a:r>
            <a:endParaRPr lang="ru-RU" sz="54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79566" y="1553890"/>
            <a:ext cx="69692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Телекоммуникации.</a:t>
            </a:r>
            <a:br>
              <a:rPr lang="ru-RU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 smtClean="0">
                <a:ln w="381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Виды компьютерных сетей.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3109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1830A3-E611-4DE2-BD34-A2140A8648FF}" type="slidenum">
              <a:rPr lang="ru-RU" smtClean="0"/>
              <a:pPr/>
              <a:t>30</a:t>
            </a:fld>
            <a:endParaRPr lang="ru-RU" smtClean="0"/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180135" y="58056"/>
            <a:ext cx="60930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b="1" spc="50" baseline="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Беспроводные сети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436563" y="846139"/>
            <a:ext cx="9207831" cy="15954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sz="2300" b="1" baseline="0">
                <a:solidFill>
                  <a:schemeClr val="accent2"/>
                </a:solidFill>
              </a:rPr>
              <a:t>Каналы связи: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sz="2100" baseline="0"/>
              <a:t>радиосвязь, обычно до 100 м (11 Мбит</a:t>
            </a:r>
            <a:r>
              <a:rPr lang="en-US" sz="2100" baseline="0"/>
              <a:t>/c, </a:t>
            </a:r>
            <a:r>
              <a:rPr lang="ru-RU" sz="2100" baseline="0"/>
              <a:t>54 Мбит</a:t>
            </a:r>
            <a:r>
              <a:rPr lang="en-US" sz="2100" baseline="0"/>
              <a:t>/</a:t>
            </a:r>
            <a:r>
              <a:rPr lang="ru-RU" sz="2100" baseline="0"/>
              <a:t>с)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sz="2100" baseline="0"/>
              <a:t>инфракрасное излучение (5-10 Мбит</a:t>
            </a:r>
            <a:r>
              <a:rPr lang="en-US" sz="2100" baseline="0"/>
              <a:t>/</a:t>
            </a:r>
            <a:r>
              <a:rPr lang="ru-RU" sz="2100" baseline="0"/>
              <a:t>с)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ru-RU" sz="2100" baseline="0"/>
              <a:t>инфракрасные лазеры (до 100 Мбит</a:t>
            </a:r>
            <a:r>
              <a:rPr lang="en-US" sz="2100" baseline="0"/>
              <a:t>/</a:t>
            </a:r>
            <a:r>
              <a:rPr lang="ru-RU" sz="2100" baseline="0"/>
              <a:t>с)</a:t>
            </a: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432925" y="2400300"/>
            <a:ext cx="422010" cy="368300"/>
            <a:chOff x="2816" y="2458"/>
            <a:chExt cx="1728" cy="1728"/>
          </a:xfrm>
        </p:grpSpPr>
        <p:sp>
          <p:nvSpPr>
            <p:cNvPr id="18503" name="Oval 6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7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18506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7" name="Rectangle 9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8505" name="Freeform 10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2"/>
                <a:gd name="T40" fmla="*/ 0 h 1299"/>
                <a:gd name="T41" fmla="*/ 1302 w 1302"/>
                <a:gd name="T42" fmla="*/ 1299 h 12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1"/>
          <p:cNvGrpSpPr>
            <a:grpSpLocks noChangeAspect="1"/>
          </p:cNvGrpSpPr>
          <p:nvPr/>
        </p:nvGrpSpPr>
        <p:grpSpPr bwMode="auto">
          <a:xfrm>
            <a:off x="451115" y="3338513"/>
            <a:ext cx="420192" cy="366712"/>
            <a:chOff x="552" y="2523"/>
            <a:chExt cx="1728" cy="1728"/>
          </a:xfrm>
        </p:grpSpPr>
        <p:sp>
          <p:nvSpPr>
            <p:cNvPr id="18501" name="Oval 12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02" name="Rectangle 13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942248" y="3367088"/>
            <a:ext cx="8387458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eaLnBrk="0" hangingPunct="0">
              <a:spcBef>
                <a:spcPct val="1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baseline="0"/>
              <a:t>проблемы совместимости с другими радиоисточниками</a:t>
            </a:r>
          </a:p>
          <a:p>
            <a:pPr marL="360363" indent="-360363" eaLnBrk="0" hangingPunct="0">
              <a:spcBef>
                <a:spcPct val="1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baseline="0"/>
              <a:t>низкая безопасность обмена данными</a:t>
            </a:r>
          </a:p>
          <a:p>
            <a:pPr marL="360363" indent="-360363" eaLnBrk="0" hangingPunct="0">
              <a:spcBef>
                <a:spcPct val="1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baseline="0"/>
              <a:t>слабая помехозащищенность</a:t>
            </a:r>
          </a:p>
        </p:txBody>
      </p:sp>
      <p:sp>
        <p:nvSpPr>
          <p:cNvPr id="236559" name="Text Box 15"/>
          <p:cNvSpPr txBox="1">
            <a:spLocks noChangeArrowheads="1"/>
          </p:cNvSpPr>
          <p:nvPr/>
        </p:nvSpPr>
        <p:spPr bwMode="auto">
          <a:xfrm>
            <a:off x="940430" y="2430463"/>
            <a:ext cx="8303782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360363" eaLnBrk="0" hangingPunct="0">
              <a:spcBef>
                <a:spcPct val="1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ru-RU" baseline="0"/>
              <a:t>не нужно прокладывать кабель</a:t>
            </a:r>
          </a:p>
          <a:p>
            <a:pPr marL="360363" indent="-360363" eaLnBrk="0" hangingPunct="0">
              <a:spcBef>
                <a:spcPct val="1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ru-RU" baseline="0"/>
              <a:t>удобно для пользователей с ноутбуками</a:t>
            </a:r>
          </a:p>
          <a:p>
            <a:pPr marL="360363" indent="-360363" eaLnBrk="0" hangingPunct="0">
              <a:spcBef>
                <a:spcPct val="10000"/>
              </a:spcBef>
              <a:buClr>
                <a:srgbClr val="33CC33"/>
              </a:buClr>
              <a:buFont typeface="Wingdings" pitchFamily="2" charset="2"/>
              <a:buChar char="ü"/>
            </a:pPr>
            <a:r>
              <a:rPr lang="ru-RU" baseline="0"/>
              <a:t>дальняя связь – до нескольких тысяч километров</a:t>
            </a:r>
          </a:p>
        </p:txBody>
      </p:sp>
      <p:sp>
        <p:nvSpPr>
          <p:cNvPr id="236561" name="Rectangle 17"/>
          <p:cNvSpPr>
            <a:spLocks noChangeArrowheads="1"/>
          </p:cNvSpPr>
          <p:nvPr/>
        </p:nvSpPr>
        <p:spPr bwMode="auto">
          <a:xfrm>
            <a:off x="625740" y="4389438"/>
            <a:ext cx="5160644" cy="446276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2300" b="1" baseline="0">
                <a:solidFill>
                  <a:schemeClr val="accent2"/>
                </a:solidFill>
              </a:rPr>
              <a:t>Технология </a:t>
            </a:r>
            <a:r>
              <a:rPr lang="en-US" sz="2300" b="1" baseline="0">
                <a:solidFill>
                  <a:schemeClr val="accent2"/>
                </a:solidFill>
              </a:rPr>
              <a:t>WiFi (</a:t>
            </a:r>
            <a:r>
              <a:rPr lang="en-US" sz="2300" b="1" i="1" baseline="0">
                <a:solidFill>
                  <a:schemeClr val="accent2"/>
                </a:solidFill>
              </a:rPr>
              <a:t>Wireless Fidelity</a:t>
            </a:r>
            <a:r>
              <a:rPr lang="en-US" sz="2300" b="1" baseline="0">
                <a:solidFill>
                  <a:schemeClr val="accent2"/>
                </a:solidFill>
              </a:rPr>
              <a:t>)</a:t>
            </a:r>
            <a:endParaRPr lang="ru-RU" sz="2300" b="1" baseline="0">
              <a:solidFill>
                <a:schemeClr val="accent2"/>
              </a:solidFill>
            </a:endParaRPr>
          </a:p>
        </p:txBody>
      </p:sp>
      <p:sp>
        <p:nvSpPr>
          <p:cNvPr id="18461" name="Rectangle 61"/>
          <p:cNvSpPr>
            <a:spLocks noChangeArrowheads="1"/>
          </p:cNvSpPr>
          <p:nvPr/>
        </p:nvSpPr>
        <p:spPr bwMode="auto">
          <a:xfrm>
            <a:off x="3063214" y="4949825"/>
            <a:ext cx="2201003" cy="3508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tIns="0">
            <a:spAutoFit/>
          </a:bodyPr>
          <a:lstStyle/>
          <a:p>
            <a:r>
              <a:rPr lang="ru-RU" sz="2000" baseline="0"/>
              <a:t>точка доступа</a:t>
            </a:r>
          </a:p>
        </p:txBody>
      </p:sp>
      <p:sp>
        <p:nvSpPr>
          <p:cNvPr id="236671" name="Rectangle 127"/>
          <p:cNvSpPr>
            <a:spLocks noChangeArrowheads="1"/>
          </p:cNvSpPr>
          <p:nvPr/>
        </p:nvSpPr>
        <p:spPr bwMode="auto">
          <a:xfrm>
            <a:off x="6777633" y="5994401"/>
            <a:ext cx="2474524" cy="40011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2000" baseline="0"/>
              <a:t>до 50 компьютеров</a:t>
            </a:r>
          </a:p>
        </p:txBody>
      </p:sp>
      <p:grpSp>
        <p:nvGrpSpPr>
          <p:cNvPr id="6" name="Group 133"/>
          <p:cNvGrpSpPr>
            <a:grpSpLocks/>
          </p:cNvGrpSpPr>
          <p:nvPr/>
        </p:nvGrpSpPr>
        <p:grpSpPr bwMode="auto">
          <a:xfrm>
            <a:off x="482038" y="5429250"/>
            <a:ext cx="5246026" cy="1258888"/>
            <a:chOff x="588" y="3434"/>
            <a:chExt cx="2884" cy="793"/>
          </a:xfrm>
        </p:grpSpPr>
        <p:grpSp>
          <p:nvGrpSpPr>
            <p:cNvPr id="7" name="Group 67"/>
            <p:cNvGrpSpPr>
              <a:grpSpLocks/>
            </p:cNvGrpSpPr>
            <p:nvPr/>
          </p:nvGrpSpPr>
          <p:grpSpPr bwMode="auto">
            <a:xfrm>
              <a:off x="846" y="3505"/>
              <a:ext cx="681" cy="681"/>
              <a:chOff x="1185" y="3172"/>
              <a:chExt cx="431" cy="431"/>
            </a:xfrm>
          </p:grpSpPr>
          <p:sp>
            <p:nvSpPr>
              <p:cNvPr id="18498" name="Oval 62"/>
              <p:cNvSpPr>
                <a:spLocks noChangeArrowheads="1"/>
              </p:cNvSpPr>
              <p:nvPr/>
            </p:nvSpPr>
            <p:spPr bwMode="auto">
              <a:xfrm>
                <a:off x="1331" y="3318"/>
                <a:ext cx="139" cy="13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9" name="Oval 64"/>
              <p:cNvSpPr>
                <a:spLocks noChangeArrowheads="1"/>
              </p:cNvSpPr>
              <p:nvPr/>
            </p:nvSpPr>
            <p:spPr bwMode="auto">
              <a:xfrm>
                <a:off x="1262" y="3249"/>
                <a:ext cx="276" cy="27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0" name="Oval 65"/>
              <p:cNvSpPr>
                <a:spLocks noChangeArrowheads="1"/>
              </p:cNvSpPr>
              <p:nvPr/>
            </p:nvSpPr>
            <p:spPr bwMode="auto">
              <a:xfrm>
                <a:off x="1185" y="3172"/>
                <a:ext cx="431" cy="43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1731" y="3505"/>
              <a:ext cx="681" cy="681"/>
              <a:chOff x="1185" y="3172"/>
              <a:chExt cx="431" cy="431"/>
            </a:xfrm>
          </p:grpSpPr>
          <p:sp>
            <p:nvSpPr>
              <p:cNvPr id="18495" name="Oval 77"/>
              <p:cNvSpPr>
                <a:spLocks noChangeArrowheads="1"/>
              </p:cNvSpPr>
              <p:nvPr/>
            </p:nvSpPr>
            <p:spPr bwMode="auto">
              <a:xfrm>
                <a:off x="1331" y="3318"/>
                <a:ext cx="139" cy="13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6" name="Oval 78"/>
              <p:cNvSpPr>
                <a:spLocks noChangeArrowheads="1"/>
              </p:cNvSpPr>
              <p:nvPr/>
            </p:nvSpPr>
            <p:spPr bwMode="auto">
              <a:xfrm>
                <a:off x="1262" y="3249"/>
                <a:ext cx="276" cy="27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7" name="Oval 79"/>
              <p:cNvSpPr>
                <a:spLocks noChangeArrowheads="1"/>
              </p:cNvSpPr>
              <p:nvPr/>
            </p:nvSpPr>
            <p:spPr bwMode="auto">
              <a:xfrm>
                <a:off x="1185" y="3172"/>
                <a:ext cx="431" cy="43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80"/>
            <p:cNvGrpSpPr>
              <a:grpSpLocks/>
            </p:cNvGrpSpPr>
            <p:nvPr/>
          </p:nvGrpSpPr>
          <p:grpSpPr bwMode="auto">
            <a:xfrm>
              <a:off x="2791" y="3546"/>
              <a:ext cx="681" cy="681"/>
              <a:chOff x="1185" y="3172"/>
              <a:chExt cx="431" cy="431"/>
            </a:xfrm>
          </p:grpSpPr>
          <p:sp>
            <p:nvSpPr>
              <p:cNvPr id="18492" name="Oval 81"/>
              <p:cNvSpPr>
                <a:spLocks noChangeArrowheads="1"/>
              </p:cNvSpPr>
              <p:nvPr/>
            </p:nvSpPr>
            <p:spPr bwMode="auto">
              <a:xfrm>
                <a:off x="1331" y="3318"/>
                <a:ext cx="139" cy="139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3" name="Oval 82"/>
              <p:cNvSpPr>
                <a:spLocks noChangeArrowheads="1"/>
              </p:cNvSpPr>
              <p:nvPr/>
            </p:nvSpPr>
            <p:spPr bwMode="auto">
              <a:xfrm>
                <a:off x="1262" y="3249"/>
                <a:ext cx="276" cy="27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4" name="Oval 83"/>
              <p:cNvSpPr>
                <a:spLocks noChangeArrowheads="1"/>
              </p:cNvSpPr>
              <p:nvPr/>
            </p:nvSpPr>
            <p:spPr bwMode="auto">
              <a:xfrm>
                <a:off x="1185" y="3172"/>
                <a:ext cx="431" cy="431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18489" name="Picture 128" descr="NootBook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8" y="3434"/>
              <a:ext cx="678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0" name="Picture 129" descr="NootBook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3475"/>
              <a:ext cx="678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91" name="Picture 130" descr="NootBook-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7" y="3510"/>
              <a:ext cx="678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79"/>
          <p:cNvGrpSpPr>
            <a:grpSpLocks/>
          </p:cNvGrpSpPr>
          <p:nvPr/>
        </p:nvGrpSpPr>
        <p:grpSpPr bwMode="auto">
          <a:xfrm>
            <a:off x="5307873" y="4579939"/>
            <a:ext cx="4783997" cy="1304925"/>
            <a:chOff x="2841" y="2815"/>
            <a:chExt cx="2630" cy="822"/>
          </a:xfrm>
        </p:grpSpPr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2841" y="2959"/>
              <a:ext cx="326" cy="353"/>
              <a:chOff x="3693" y="2527"/>
              <a:chExt cx="326" cy="353"/>
            </a:xfrm>
          </p:grpSpPr>
          <p:sp>
            <p:nvSpPr>
              <p:cNvPr id="18482" name="Oval 58"/>
              <p:cNvSpPr>
                <a:spLocks noChangeArrowheads="1"/>
              </p:cNvSpPr>
              <p:nvPr/>
            </p:nvSpPr>
            <p:spPr bwMode="auto">
              <a:xfrm>
                <a:off x="3829" y="2668"/>
                <a:ext cx="56" cy="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3" name="Line 59"/>
              <p:cNvSpPr>
                <a:spLocks noChangeShapeType="1"/>
              </p:cNvSpPr>
              <p:nvPr/>
            </p:nvSpPr>
            <p:spPr bwMode="auto">
              <a:xfrm>
                <a:off x="3857" y="2700"/>
                <a:ext cx="0" cy="18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84" name="Oval 63"/>
              <p:cNvSpPr>
                <a:spLocks noChangeArrowheads="1"/>
              </p:cNvSpPr>
              <p:nvPr/>
            </p:nvSpPr>
            <p:spPr bwMode="auto">
              <a:xfrm>
                <a:off x="3693" y="2527"/>
                <a:ext cx="326" cy="32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5" name="Oval 84"/>
              <p:cNvSpPr>
                <a:spLocks noChangeArrowheads="1"/>
              </p:cNvSpPr>
              <p:nvPr/>
            </p:nvSpPr>
            <p:spPr bwMode="auto">
              <a:xfrm>
                <a:off x="3768" y="2605"/>
                <a:ext cx="176" cy="176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2" name="Group 131"/>
            <p:cNvGrpSpPr>
              <a:grpSpLocks/>
            </p:cNvGrpSpPr>
            <p:nvPr/>
          </p:nvGrpSpPr>
          <p:grpSpPr bwMode="auto">
            <a:xfrm>
              <a:off x="3252" y="2815"/>
              <a:ext cx="2219" cy="664"/>
              <a:chOff x="3252" y="2815"/>
              <a:chExt cx="2219" cy="664"/>
            </a:xfrm>
          </p:grpSpPr>
          <p:sp>
            <p:nvSpPr>
              <p:cNvPr id="18450" name="Line 86"/>
              <p:cNvSpPr>
                <a:spLocks noChangeShapeType="1"/>
              </p:cNvSpPr>
              <p:nvPr/>
            </p:nvSpPr>
            <p:spPr bwMode="auto">
              <a:xfrm flipH="1">
                <a:off x="3252" y="3449"/>
                <a:ext cx="214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" name="Group 87"/>
              <p:cNvGrpSpPr>
                <a:grpSpLocks/>
              </p:cNvGrpSpPr>
              <p:nvPr/>
            </p:nvGrpSpPr>
            <p:grpSpPr bwMode="auto">
              <a:xfrm flipH="1">
                <a:off x="4613" y="3234"/>
                <a:ext cx="98" cy="236"/>
                <a:chOff x="2372" y="1448"/>
                <a:chExt cx="135" cy="339"/>
              </a:xfrm>
            </p:grpSpPr>
            <p:sp>
              <p:nvSpPr>
                <p:cNvPr id="18479" name="Rectangle 88"/>
                <p:cNvSpPr>
                  <a:spLocks noChangeArrowheads="1"/>
                </p:cNvSpPr>
                <p:nvPr/>
              </p:nvSpPr>
              <p:spPr bwMode="auto">
                <a:xfrm>
                  <a:off x="2372" y="1731"/>
                  <a:ext cx="135" cy="5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0" name="Rectangle 89"/>
                <p:cNvSpPr>
                  <a:spLocks noChangeArrowheads="1"/>
                </p:cNvSpPr>
                <p:nvPr/>
              </p:nvSpPr>
              <p:spPr bwMode="auto">
                <a:xfrm>
                  <a:off x="2412" y="1689"/>
                  <a:ext cx="56" cy="9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1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440" y="1448"/>
                  <a:ext cx="0" cy="29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91"/>
              <p:cNvGrpSpPr>
                <a:grpSpLocks/>
              </p:cNvGrpSpPr>
              <p:nvPr/>
            </p:nvGrpSpPr>
            <p:grpSpPr bwMode="auto">
              <a:xfrm flipH="1">
                <a:off x="4115" y="3234"/>
                <a:ext cx="97" cy="236"/>
                <a:chOff x="2372" y="1448"/>
                <a:chExt cx="135" cy="339"/>
              </a:xfrm>
            </p:grpSpPr>
            <p:sp>
              <p:nvSpPr>
                <p:cNvPr id="18476" name="Rectangle 92"/>
                <p:cNvSpPr>
                  <a:spLocks noChangeArrowheads="1"/>
                </p:cNvSpPr>
                <p:nvPr/>
              </p:nvSpPr>
              <p:spPr bwMode="auto">
                <a:xfrm>
                  <a:off x="2372" y="1731"/>
                  <a:ext cx="135" cy="5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7" name="Rectangle 93"/>
                <p:cNvSpPr>
                  <a:spLocks noChangeArrowheads="1"/>
                </p:cNvSpPr>
                <p:nvPr/>
              </p:nvSpPr>
              <p:spPr bwMode="auto">
                <a:xfrm>
                  <a:off x="2412" y="1689"/>
                  <a:ext cx="56" cy="9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8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440" y="1448"/>
                  <a:ext cx="0" cy="29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5" name="Group 95"/>
              <p:cNvGrpSpPr>
                <a:grpSpLocks/>
              </p:cNvGrpSpPr>
              <p:nvPr/>
            </p:nvGrpSpPr>
            <p:grpSpPr bwMode="auto">
              <a:xfrm flipH="1">
                <a:off x="3646" y="3234"/>
                <a:ext cx="97" cy="236"/>
                <a:chOff x="2372" y="1448"/>
                <a:chExt cx="135" cy="339"/>
              </a:xfrm>
            </p:grpSpPr>
            <p:sp>
              <p:nvSpPr>
                <p:cNvPr id="18473" name="Rectangle 96"/>
                <p:cNvSpPr>
                  <a:spLocks noChangeArrowheads="1"/>
                </p:cNvSpPr>
                <p:nvPr/>
              </p:nvSpPr>
              <p:spPr bwMode="auto">
                <a:xfrm>
                  <a:off x="2372" y="1731"/>
                  <a:ext cx="135" cy="5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4" name="Rectangle 97"/>
                <p:cNvSpPr>
                  <a:spLocks noChangeArrowheads="1"/>
                </p:cNvSpPr>
                <p:nvPr/>
              </p:nvSpPr>
              <p:spPr bwMode="auto">
                <a:xfrm>
                  <a:off x="2412" y="1689"/>
                  <a:ext cx="56" cy="9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5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2440" y="1448"/>
                  <a:ext cx="0" cy="29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6" name="Group 103"/>
              <p:cNvGrpSpPr>
                <a:grpSpLocks/>
              </p:cNvGrpSpPr>
              <p:nvPr/>
            </p:nvGrpSpPr>
            <p:grpSpPr bwMode="auto">
              <a:xfrm flipH="1">
                <a:off x="5077" y="3232"/>
                <a:ext cx="98" cy="236"/>
                <a:chOff x="2372" y="1448"/>
                <a:chExt cx="135" cy="339"/>
              </a:xfrm>
            </p:grpSpPr>
            <p:sp>
              <p:nvSpPr>
                <p:cNvPr id="18470" name="Rectangle 104"/>
                <p:cNvSpPr>
                  <a:spLocks noChangeArrowheads="1"/>
                </p:cNvSpPr>
                <p:nvPr/>
              </p:nvSpPr>
              <p:spPr bwMode="auto">
                <a:xfrm>
                  <a:off x="2372" y="1731"/>
                  <a:ext cx="135" cy="5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1" name="Rectangle 105"/>
                <p:cNvSpPr>
                  <a:spLocks noChangeArrowheads="1"/>
                </p:cNvSpPr>
                <p:nvPr/>
              </p:nvSpPr>
              <p:spPr bwMode="auto">
                <a:xfrm>
                  <a:off x="2412" y="1689"/>
                  <a:ext cx="56" cy="96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2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2440" y="1448"/>
                  <a:ext cx="0" cy="29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none" w="lg" len="lg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" name="Group 107"/>
              <p:cNvGrpSpPr>
                <a:grpSpLocks/>
              </p:cNvGrpSpPr>
              <p:nvPr/>
            </p:nvGrpSpPr>
            <p:grpSpPr bwMode="auto">
              <a:xfrm flipH="1">
                <a:off x="4925" y="2815"/>
                <a:ext cx="352" cy="509"/>
                <a:chOff x="1386" y="664"/>
                <a:chExt cx="487" cy="732"/>
              </a:xfrm>
            </p:grpSpPr>
            <p:sp>
              <p:nvSpPr>
                <p:cNvPr id="18468" name="Rectangle 108"/>
                <p:cNvSpPr>
                  <a:spLocks noChangeArrowheads="1"/>
                </p:cNvSpPr>
                <p:nvPr/>
              </p:nvSpPr>
              <p:spPr bwMode="auto">
                <a:xfrm>
                  <a:off x="1502" y="664"/>
                  <a:ext cx="141" cy="3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 type="none" w="lg" len="lg"/>
                </a:ln>
              </p:spPr>
              <p:txBody>
                <a:bodyPr wrap="none">
                  <a:spAutoFit/>
                </a:bodyPr>
                <a:lstStyle/>
                <a:p>
                  <a:endParaRPr lang="ru-RU" sz="1600" b="1" baseline="0"/>
                </a:p>
              </p:txBody>
            </p:sp>
            <p:pic>
              <p:nvPicPr>
                <p:cNvPr id="18469" name="Picture 109" descr="Компьютер-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386" y="877"/>
                  <a:ext cx="487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8" name="Group 110"/>
              <p:cNvGrpSpPr>
                <a:grpSpLocks/>
              </p:cNvGrpSpPr>
              <p:nvPr/>
            </p:nvGrpSpPr>
            <p:grpSpPr bwMode="auto">
              <a:xfrm flipH="1">
                <a:off x="4457" y="2815"/>
                <a:ext cx="352" cy="509"/>
                <a:chOff x="1386" y="664"/>
                <a:chExt cx="487" cy="732"/>
              </a:xfrm>
            </p:grpSpPr>
            <p:sp>
              <p:nvSpPr>
                <p:cNvPr id="18466" name="Rectangle 111"/>
                <p:cNvSpPr>
                  <a:spLocks noChangeArrowheads="1"/>
                </p:cNvSpPr>
                <p:nvPr/>
              </p:nvSpPr>
              <p:spPr bwMode="auto">
                <a:xfrm>
                  <a:off x="1505" y="664"/>
                  <a:ext cx="141" cy="3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 type="none" w="lg" len="lg"/>
                </a:ln>
              </p:spPr>
              <p:txBody>
                <a:bodyPr wrap="none">
                  <a:spAutoFit/>
                </a:bodyPr>
                <a:lstStyle/>
                <a:p>
                  <a:endParaRPr lang="ru-RU" sz="1600" b="1" baseline="0"/>
                </a:p>
              </p:txBody>
            </p:sp>
            <p:pic>
              <p:nvPicPr>
                <p:cNvPr id="18467" name="Picture 112" descr="Компьютер-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386" y="877"/>
                  <a:ext cx="487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9" name="Group 113"/>
              <p:cNvGrpSpPr>
                <a:grpSpLocks/>
              </p:cNvGrpSpPr>
              <p:nvPr/>
            </p:nvGrpSpPr>
            <p:grpSpPr bwMode="auto">
              <a:xfrm flipH="1">
                <a:off x="3989" y="2815"/>
                <a:ext cx="352" cy="509"/>
                <a:chOff x="1386" y="664"/>
                <a:chExt cx="487" cy="732"/>
              </a:xfrm>
            </p:grpSpPr>
            <p:sp>
              <p:nvSpPr>
                <p:cNvPr id="18464" name="Rectangle 114"/>
                <p:cNvSpPr>
                  <a:spLocks noChangeArrowheads="1"/>
                </p:cNvSpPr>
                <p:nvPr/>
              </p:nvSpPr>
              <p:spPr bwMode="auto">
                <a:xfrm>
                  <a:off x="1505" y="664"/>
                  <a:ext cx="141" cy="3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 type="none" w="lg" len="lg"/>
                </a:ln>
              </p:spPr>
              <p:txBody>
                <a:bodyPr wrap="none">
                  <a:spAutoFit/>
                </a:bodyPr>
                <a:lstStyle/>
                <a:p>
                  <a:endParaRPr lang="ru-RU" sz="1600" b="1" baseline="0"/>
                </a:p>
              </p:txBody>
            </p:sp>
            <p:pic>
              <p:nvPicPr>
                <p:cNvPr id="18465" name="Picture 115" descr="Компьютер-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386" y="877"/>
                  <a:ext cx="487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" name="Group 116"/>
              <p:cNvGrpSpPr>
                <a:grpSpLocks/>
              </p:cNvGrpSpPr>
              <p:nvPr/>
            </p:nvGrpSpPr>
            <p:grpSpPr bwMode="auto">
              <a:xfrm flipH="1">
                <a:off x="3521" y="2815"/>
                <a:ext cx="352" cy="509"/>
                <a:chOff x="1386" y="664"/>
                <a:chExt cx="487" cy="732"/>
              </a:xfrm>
            </p:grpSpPr>
            <p:sp>
              <p:nvSpPr>
                <p:cNvPr id="18462" name="Rectangle 117"/>
                <p:cNvSpPr>
                  <a:spLocks noChangeArrowheads="1"/>
                </p:cNvSpPr>
                <p:nvPr/>
              </p:nvSpPr>
              <p:spPr bwMode="auto">
                <a:xfrm>
                  <a:off x="1499" y="664"/>
                  <a:ext cx="141" cy="307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 type="none" w="lg" len="lg"/>
                </a:ln>
              </p:spPr>
              <p:txBody>
                <a:bodyPr wrap="none">
                  <a:spAutoFit/>
                </a:bodyPr>
                <a:lstStyle/>
                <a:p>
                  <a:endParaRPr lang="ru-RU" sz="1600" b="1" baseline="0"/>
                </a:p>
              </p:txBody>
            </p:sp>
            <p:pic>
              <p:nvPicPr>
                <p:cNvPr id="18463" name="Picture 118" descr="Компьютер-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386" y="877"/>
                  <a:ext cx="487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119"/>
              <p:cNvGrpSpPr>
                <a:grpSpLocks/>
              </p:cNvGrpSpPr>
              <p:nvPr/>
            </p:nvGrpSpPr>
            <p:grpSpPr bwMode="auto">
              <a:xfrm flipH="1">
                <a:off x="5394" y="3420"/>
                <a:ext cx="77" cy="59"/>
                <a:chOff x="1320" y="1716"/>
                <a:chExt cx="106" cy="84"/>
              </a:xfrm>
            </p:grpSpPr>
            <p:sp>
              <p:nvSpPr>
                <p:cNvPr id="18460" name="AutoShape 120"/>
                <p:cNvSpPr>
                  <a:spLocks noChangeArrowheads="1"/>
                </p:cNvSpPr>
                <p:nvPr/>
              </p:nvSpPr>
              <p:spPr bwMode="auto">
                <a:xfrm>
                  <a:off x="1320" y="1730"/>
                  <a:ext cx="89" cy="5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69696"/>
                </a:solidFill>
                <a:ln w="12700">
                  <a:solidFill>
                    <a:srgbClr val="808080"/>
                  </a:solidFill>
                  <a:round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370" y="1716"/>
                  <a:ext cx="56" cy="84"/>
                </a:xfrm>
                <a:prstGeom prst="rect">
                  <a:avLst/>
                </a:prstGeom>
                <a:solidFill>
                  <a:srgbClr val="969696"/>
                </a:solidFill>
                <a:ln w="12700">
                  <a:solidFill>
                    <a:srgbClr val="808080"/>
                  </a:solidFill>
                  <a:miter lim="800000"/>
                  <a:headEnd/>
                  <a:tailEnd type="none" w="lg" len="lg"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pic>
          <p:nvPicPr>
            <p:cNvPr id="18449" name="Picture 7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34" y="3111"/>
              <a:ext cx="542" cy="5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CD703D-3E5E-4702-B793-83337E24A777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16112" y="188914"/>
            <a:ext cx="10551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Организация передачи данных в сетях</a:t>
            </a:r>
            <a:endParaRPr lang="ru-RU" sz="3600" b="1" spc="50" baseline="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2452" name="Rectangle 4"/>
          <p:cNvSpPr>
            <a:spLocks noChangeArrowheads="1"/>
          </p:cNvSpPr>
          <p:nvPr/>
        </p:nvSpPr>
        <p:spPr bwMode="auto">
          <a:xfrm>
            <a:off x="407458" y="889000"/>
            <a:ext cx="10070042" cy="541686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354013" indent="-354013">
              <a:spcBef>
                <a:spcPct val="50000"/>
              </a:spcBef>
            </a:pPr>
            <a:r>
              <a:rPr lang="ru-RU" sz="2800" dirty="0" smtClean="0"/>
              <a:t>Информация передается в виде </a:t>
            </a:r>
            <a:r>
              <a:rPr lang="ru-RU" sz="2800" b="1" i="1" dirty="0" smtClean="0">
                <a:solidFill>
                  <a:srgbClr val="FF0000"/>
                </a:solidFill>
              </a:rPr>
              <a:t>блоков </a:t>
            </a:r>
            <a:r>
              <a:rPr lang="ru-RU" sz="2800" dirty="0" smtClean="0"/>
              <a:t>(пакетов</a:t>
            </a:r>
            <a:r>
              <a:rPr lang="en-US" sz="2800" dirty="0" smtClean="0"/>
              <a:t>)</a:t>
            </a:r>
            <a:r>
              <a:rPr lang="ru-RU" sz="2800" dirty="0" smtClean="0"/>
              <a:t>.</a:t>
            </a:r>
          </a:p>
          <a:p>
            <a:pPr marL="354013" indent="-354013">
              <a:spcBef>
                <a:spcPct val="50000"/>
              </a:spcBef>
            </a:pPr>
            <a:r>
              <a:rPr lang="ru-RU" sz="2800" b="1" baseline="0" dirty="0" smtClean="0">
                <a:solidFill>
                  <a:srgbClr val="FF0000"/>
                </a:solidFill>
              </a:rPr>
              <a:t>Протокол</a:t>
            </a:r>
            <a:r>
              <a:rPr lang="ru-RU" sz="2800" b="1" baseline="0" dirty="0" smtClean="0">
                <a:solidFill>
                  <a:schemeClr val="accent2"/>
                </a:solidFill>
              </a:rPr>
              <a:t> </a:t>
            </a:r>
            <a:r>
              <a:rPr lang="ru-RU" sz="2800" baseline="0" dirty="0"/>
              <a:t>– это набор соглашений и правил, определяющих порядок обмена данными в сети.</a:t>
            </a:r>
            <a:endParaRPr lang="en-US" sz="2800" baseline="0" dirty="0"/>
          </a:p>
          <a:p>
            <a:pPr marL="354013" indent="-354013">
              <a:spcBef>
                <a:spcPct val="50000"/>
              </a:spcBef>
            </a:pPr>
            <a:r>
              <a:rPr lang="ru-RU" sz="2800" baseline="0" dirty="0"/>
              <a:t>В сетях, подключенных к Интернету – </a:t>
            </a:r>
            <a:r>
              <a:rPr lang="ru-RU" sz="2800" b="1" baseline="0" dirty="0">
                <a:solidFill>
                  <a:srgbClr val="FF0000"/>
                </a:solidFill>
              </a:rPr>
              <a:t>протокол </a:t>
            </a:r>
            <a:r>
              <a:rPr lang="en-US" sz="2800" b="1" baseline="0" dirty="0">
                <a:solidFill>
                  <a:srgbClr val="FF0000"/>
                </a:solidFill>
              </a:rPr>
              <a:t>TCP/IP</a:t>
            </a:r>
            <a:r>
              <a:rPr lang="en-US" sz="2800" baseline="0" dirty="0">
                <a:solidFill>
                  <a:srgbClr val="FF0000"/>
                </a:solidFill>
              </a:rPr>
              <a:t> </a:t>
            </a:r>
            <a:r>
              <a:rPr lang="en-US" sz="2800" i="1" baseline="0" dirty="0"/>
              <a:t>(Transmission Control Protocol / Internet Protocol)</a:t>
            </a:r>
          </a:p>
          <a:p>
            <a:pPr marL="354013" indent="-354013">
              <a:spcBef>
                <a:spcPct val="50000"/>
              </a:spcBef>
            </a:pPr>
            <a:r>
              <a:rPr lang="ru-RU" sz="2800" baseline="0" dirty="0"/>
              <a:t>Разбивка на пакеты (до 1,5 Кб</a:t>
            </a:r>
            <a:r>
              <a:rPr lang="ru-RU" sz="2800" baseline="0" dirty="0" smtClean="0"/>
              <a:t>):</a:t>
            </a:r>
          </a:p>
          <a:p>
            <a:pPr marL="354013" indent="-354013">
              <a:spcBef>
                <a:spcPct val="50000"/>
              </a:spcBef>
            </a:pPr>
            <a:endParaRPr lang="ru-RU" sz="2800" baseline="0" dirty="0"/>
          </a:p>
          <a:p>
            <a:pPr marL="354013" indent="-354013">
              <a:spcBef>
                <a:spcPct val="250000"/>
              </a:spcBef>
            </a:pPr>
            <a:r>
              <a:rPr lang="ru-RU" sz="2000" baseline="0" dirty="0" smtClean="0">
                <a:solidFill>
                  <a:schemeClr val="accent2"/>
                </a:solidFill>
              </a:rPr>
              <a:t>Контрольная </a:t>
            </a:r>
            <a:r>
              <a:rPr lang="ru-RU" sz="2000" baseline="0" dirty="0">
                <a:solidFill>
                  <a:schemeClr val="accent2"/>
                </a:solidFill>
              </a:rPr>
              <a:t>сумма</a:t>
            </a:r>
            <a:r>
              <a:rPr lang="ru-RU" sz="2000" baseline="0" dirty="0"/>
              <a:t>: вычисляется по данным с помощью специального алгоритма.</a:t>
            </a:r>
          </a:p>
          <a:p>
            <a:pPr marL="1058863" lvl="1" indent="-342900">
              <a:spcBef>
                <a:spcPct val="20000"/>
              </a:spcBef>
            </a:pPr>
            <a:r>
              <a:rPr lang="en-US" sz="2000" baseline="0" dirty="0"/>
              <a:t>CRC = </a:t>
            </a:r>
            <a:r>
              <a:rPr lang="ru-RU" sz="2000" i="1" baseline="0" dirty="0" err="1"/>
              <a:t>Cyclic</a:t>
            </a:r>
            <a:r>
              <a:rPr lang="ru-RU" sz="2000" i="1" baseline="0" dirty="0"/>
              <a:t> </a:t>
            </a:r>
            <a:r>
              <a:rPr lang="ru-RU" sz="2000" i="1" baseline="0" dirty="0" err="1"/>
              <a:t>Redundancy</a:t>
            </a:r>
            <a:r>
              <a:rPr lang="ru-RU" sz="2000" i="1" baseline="0" dirty="0"/>
              <a:t> </a:t>
            </a:r>
            <a:r>
              <a:rPr lang="ru-RU" sz="2000" i="1" baseline="0" dirty="0" err="1"/>
              <a:t>Check</a:t>
            </a:r>
            <a:r>
              <a:rPr lang="ru-RU" sz="2000" i="1" baseline="0" dirty="0"/>
              <a:t> </a:t>
            </a:r>
            <a:endParaRPr lang="ru-RU" sz="2000" baseline="0" dirty="0">
              <a:solidFill>
                <a:schemeClr val="accent2"/>
              </a:solidFill>
            </a:endParaRPr>
          </a:p>
        </p:txBody>
      </p:sp>
      <p:graphicFrame>
        <p:nvGraphicFramePr>
          <p:cNvPr id="14370" name="Group 34"/>
          <p:cNvGraphicFramePr>
            <a:graphicFrameLocks noGrp="1"/>
          </p:cNvGraphicFramePr>
          <p:nvPr/>
        </p:nvGraphicFramePr>
        <p:xfrm>
          <a:off x="362857" y="4354287"/>
          <a:ext cx="9650797" cy="783772"/>
        </p:xfrm>
        <a:graphic>
          <a:graphicData uri="http://schemas.openxmlformats.org/drawingml/2006/table">
            <a:tbl>
              <a:tblPr/>
              <a:tblGrid>
                <a:gridCol w="1930910"/>
                <a:gridCol w="1929034"/>
                <a:gridCol w="1930909"/>
                <a:gridCol w="1929034"/>
                <a:gridCol w="1930910"/>
              </a:tblGrid>
              <a:tr h="783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Адрес получателя</a:t>
                      </a:r>
                    </a:p>
                  </a:txBody>
                  <a:tcPr marL="104775" marR="104775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Адрес отправителя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Длина пакета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Данные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Контрольная сумма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8682" y="189408"/>
            <a:ext cx="10477500" cy="66172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Организация передачи данных в сетях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6112" y="1016000"/>
            <a:ext cx="10247086" cy="5240341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dirty="0" smtClean="0"/>
              <a:t>Задачу доставки пакета адресату </a:t>
            </a:r>
            <a:r>
              <a:rPr lang="ru-RU" sz="4000" dirty="0" err="1" smtClean="0"/>
              <a:t>выпол-няет</a:t>
            </a:r>
            <a:r>
              <a:rPr lang="ru-RU" sz="4000" dirty="0" smtClean="0"/>
              <a:t>      </a:t>
            </a:r>
            <a:r>
              <a:rPr lang="ru-RU" sz="4000" b="1" i="1" dirty="0" smtClean="0">
                <a:solidFill>
                  <a:srgbClr val="FF0000"/>
                </a:solidFill>
              </a:rPr>
              <a:t>транспортный   протокол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Трафик сети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– процесс прохождения сигналов по каналам связи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dirty="0" smtClean="0"/>
              <a:t>(общий объем передаваемой информации)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4000" b="1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4000" b="1" i="1" dirty="0" err="1" smtClean="0">
                <a:solidFill>
                  <a:srgbClr val="FF0000"/>
                </a:solidFill>
              </a:rPr>
              <a:t>Брандмаузер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- обеспечивает ограничение доступа к сетевым ресурсам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40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1CAF7-666E-4719-AF6B-FB2311B85CD6}" type="slidenum">
              <a:rPr lang="ru-RU"/>
              <a:pPr>
                <a:defRPr/>
              </a:pPr>
              <a:t>33</a:t>
            </a:fld>
            <a:endParaRPr lang="ru-RU"/>
          </a:p>
        </p:txBody>
      </p:sp>
      <p:pic>
        <p:nvPicPr>
          <p:cNvPr id="26627" name="Picture 4" descr="Передача информации через Интерне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E"/>
              </a:clrFrom>
              <a:clrTo>
                <a:srgbClr val="FC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3364" y="1"/>
            <a:ext cx="2804914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71079" y="1143001"/>
            <a:ext cx="932424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3000" b="1" dirty="0"/>
              <a:t>    Если в сеть объединяются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3000" b="1" dirty="0"/>
              <a:t>отдельные территориально</a:t>
            </a:r>
            <a:endParaRPr lang="ru-RU" sz="3000" b="1" dirty="0">
              <a:solidFill>
                <a:srgbClr val="FF0000"/>
              </a:solidFill>
            </a:endParaRPr>
          </a:p>
          <a:p>
            <a:pPr indent="20638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3000" b="1" dirty="0"/>
              <a:t>рассредоточенные компьютеры или локальные расположенные на значительном удалении друг от друга, то связь обычно осуществляется через модемы и дальние низкоскоростные аналоговые линии связи, а сети такого типа называют </a:t>
            </a:r>
            <a:endParaRPr lang="en-US" sz="3000" b="1" dirty="0" smtClean="0"/>
          </a:p>
          <a:p>
            <a:pPr indent="20638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глобальными </a:t>
            </a:r>
            <a:r>
              <a:rPr lang="ru-RU" sz="4400" b="1" dirty="0">
                <a:solidFill>
                  <a:srgbClr val="FF0000"/>
                </a:solidFill>
              </a:rPr>
              <a:t>сетями.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endParaRPr lang="ru-RU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9760" y="670680"/>
            <a:ext cx="6486525" cy="784830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Основные понятия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23876" y="1600201"/>
            <a:ext cx="9347895" cy="4525963"/>
          </a:xfrm>
        </p:spPr>
        <p:txBody>
          <a:bodyPr>
            <a:normAutofit lnSpcReduction="10000"/>
          </a:bodyPr>
          <a:lstStyle/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Сервер </a:t>
            </a:r>
            <a:r>
              <a:rPr lang="ru-RU" sz="2800" b="1" dirty="0"/>
              <a:t>– центральный компьютер, на котором установлено сетевое ПО.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Абонент (клиент) сети </a:t>
            </a:r>
            <a:r>
              <a:rPr lang="ru-RU" sz="2800" b="1" dirty="0"/>
              <a:t>– остальные компьютеры.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Администратор </a:t>
            </a:r>
            <a:r>
              <a:rPr lang="ru-RU" sz="2800" b="1" dirty="0"/>
              <a:t>– человек, который отвечает за работу сети, ее исправность, права доступа пользователя.</a:t>
            </a: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74320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Провайдер </a:t>
            </a:r>
            <a:r>
              <a:rPr lang="ru-RU" sz="2800" b="1" dirty="0"/>
              <a:t>– организация, которая владеет сервером и предоставляет услуги по работе в сети.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B5310-0ADF-4DAB-808A-C1DD6A063221}" type="slidenum">
              <a:rPr lang="ru-RU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9989" y="642106"/>
            <a:ext cx="9429750" cy="78483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Скорость передачи данных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b="1" dirty="0"/>
              <a:t>Бод</a:t>
            </a:r>
            <a:r>
              <a:rPr lang="ru-RU" dirty="0"/>
              <a:t> – </a:t>
            </a:r>
            <a:r>
              <a:rPr lang="ru-RU" sz="2800" dirty="0"/>
              <a:t>единица скорости передачи данных в сети.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8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бод = 1 бит/с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3600" dirty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2800" dirty="0">
              <a:solidFill>
                <a:srgbClr val="0033CC"/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706061-02BB-4BB1-A45E-FF42AE4634E7}" type="slidenum">
              <a:rPr lang="ru-RU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:\WEB-diz\ГРАФІКА\ШКОЛЬНЫЙ КЛИПАРТ\0_106a1a_6c578409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596" y="692697"/>
            <a:ext cx="701327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WEB-diz\ГРАФІКА\школярики\schoolchildren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296" y="1598015"/>
            <a:ext cx="1304231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093512" y="1340768"/>
            <a:ext cx="5693133" cy="4032448"/>
          </a:xfrm>
        </p:spPr>
        <p:txBody>
          <a:bodyPr>
            <a:normAutofit/>
          </a:bodyPr>
          <a:lstStyle/>
          <a:p>
            <a:r>
              <a:rPr lang="uk-UA" sz="4400" b="1" dirty="0" err="1" smtClean="0">
                <a:solidFill>
                  <a:srgbClr val="FFFF00"/>
                </a:solidFill>
              </a:rPr>
              <a:t>Прочитать</a:t>
            </a:r>
            <a:r>
              <a:rPr lang="uk-UA" sz="4400" b="1" dirty="0" smtClean="0">
                <a:solidFill>
                  <a:srgbClr val="FFFF00"/>
                </a:solidFill>
              </a:rPr>
              <a:t>:  </a:t>
            </a:r>
            <a:r>
              <a:rPr lang="uk-UA" sz="4400" b="1" dirty="0" smtClean="0">
                <a:solidFill>
                  <a:schemeClr val="bg1"/>
                </a:solidFill>
              </a:rPr>
              <a:t>§ 5.1 </a:t>
            </a:r>
          </a:p>
          <a:p>
            <a:pPr>
              <a:buNone/>
            </a:pPr>
            <a:r>
              <a:rPr lang="uk-UA" sz="4400" b="1" dirty="0" smtClean="0">
                <a:solidFill>
                  <a:schemeClr val="bg1"/>
                </a:solidFill>
              </a:rPr>
              <a:t>              </a:t>
            </a:r>
          </a:p>
          <a:p>
            <a:r>
              <a:rPr lang="uk-UA" sz="4400" b="1" dirty="0" err="1" smtClean="0">
                <a:solidFill>
                  <a:srgbClr val="FFFF00"/>
                </a:solidFill>
              </a:rPr>
              <a:t>Выполнить</a:t>
            </a:r>
            <a:r>
              <a:rPr lang="uk-UA" sz="4400" b="1" dirty="0" smtClean="0">
                <a:solidFill>
                  <a:srgbClr val="FFFF00"/>
                </a:solidFill>
              </a:rPr>
              <a:t>: </a:t>
            </a:r>
          </a:p>
          <a:p>
            <a:pPr marL="0" indent="0">
              <a:buNone/>
            </a:pPr>
            <a:r>
              <a:rPr lang="uk-UA" sz="4400" b="1" dirty="0" smtClean="0">
                <a:solidFill>
                  <a:schemeClr val="tx1"/>
                </a:solidFill>
              </a:rPr>
              <a:t>          </a:t>
            </a:r>
            <a:r>
              <a:rPr lang="uk-UA" sz="4400" b="1" dirty="0" err="1" smtClean="0">
                <a:solidFill>
                  <a:schemeClr val="bg1"/>
                </a:solidFill>
              </a:rPr>
              <a:t>стр</a:t>
            </a:r>
            <a:r>
              <a:rPr lang="uk-UA" sz="4400" b="1" dirty="0" smtClean="0">
                <a:solidFill>
                  <a:schemeClr val="bg1"/>
                </a:solidFill>
              </a:rPr>
              <a:t>. </a:t>
            </a:r>
            <a:r>
              <a:rPr lang="ru-RU" sz="4400" b="1" dirty="0" smtClean="0">
                <a:solidFill>
                  <a:schemeClr val="bg1"/>
                </a:solidFill>
              </a:rPr>
              <a:t>155 </a:t>
            </a:r>
            <a:r>
              <a:rPr lang="uk-UA" sz="4400" b="1" dirty="0" smtClean="0">
                <a:solidFill>
                  <a:schemeClr val="bg1"/>
                </a:solidFill>
              </a:rPr>
              <a:t>№ 2</a:t>
            </a:r>
          </a:p>
        </p:txBody>
      </p:sp>
      <p:pic>
        <p:nvPicPr>
          <p:cNvPr id="9" name="Picture 3" descr="E:\WEB-diz\ГРАФІКА\ШКОЛЬНЫЙ КЛИПАРТ\Учителя\teacher_1(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75" y="580772"/>
            <a:ext cx="2922131" cy="5918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733100" y="-113366"/>
            <a:ext cx="7909664" cy="673978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49784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Домашнее задание</a:t>
            </a:r>
            <a:endParaRPr kumimoji="0" lang="uk-UA" sz="4400" b="1" i="0" u="none" strike="noStrike" kern="1200" cap="none" spc="50" normalizeH="0" baseline="0" noProof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3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Итог урока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12BE34-6082-40FB-AB71-4DB4461A9A1F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85372" y="1811692"/>
            <a:ext cx="87521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такое  компьютерная сеть?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Принципы классификации </a:t>
            </a:r>
            <a:r>
              <a:rPr lang="ru-RU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комп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сетей.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Виды компьютерных сетей?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Какие существуют каналы связи?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eaLnBrk="0" hangingPunct="0">
              <a:buFont typeface="+mj-lt"/>
              <a:buAutoNum type="arabicPeriod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Что такое топология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компьютерных сетей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Виды топологии?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lvl="0" indent="-514350" eaLnBrk="0" hangingPunct="0">
              <a:buFont typeface="+mj-lt"/>
              <a:buAutoNum type="arabicPeriod"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Типы соединений в </a:t>
            </a:r>
            <a:r>
              <a:rPr lang="ru-RU" sz="28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компьютерных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сетях?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Какое оборудование используется в сети?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Достоинства и недостатки каждого вида соединения</a:t>
            </a:r>
          </a:p>
        </p:txBody>
      </p:sp>
      <p:graphicFrame>
        <p:nvGraphicFramePr>
          <p:cNvPr id="52227" name="Group 3"/>
          <p:cNvGraphicFramePr>
            <a:graphicFrameLocks noGrp="1"/>
          </p:cNvGraphicFramePr>
          <p:nvPr>
            <p:ph type="tbl" idx="1"/>
          </p:nvPr>
        </p:nvGraphicFramePr>
        <p:xfrm>
          <a:off x="582084" y="1614488"/>
          <a:ext cx="9579949" cy="4772026"/>
        </p:xfrm>
        <a:graphic>
          <a:graphicData uri="http://schemas.openxmlformats.org/drawingml/2006/table">
            <a:tbl>
              <a:tblPr/>
              <a:tblGrid>
                <a:gridCol w="3043205"/>
                <a:gridCol w="2131880"/>
                <a:gridCol w="2080948"/>
                <a:gridCol w="2323916"/>
              </a:tblGrid>
              <a:tr h="4254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Критерии оценки сети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Шинная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Кольцевая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Звезда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1. Экономические затраты на кабель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средние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минимальные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максимальные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2. Возможность нелегального подключения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есть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3. Возможность подключения абонента без остановки работы сети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4. Возможность обмена информацией без сервера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5. Влияет ли поломка компьютера абонента на работу сети?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да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нет</a:t>
                      </a:r>
                    </a:p>
                  </a:txBody>
                  <a:tcPr marL="104775" marR="10477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9E4CB-FACF-4DA9-8D56-DB47F3E7BFFF}" type="slidenum">
              <a:rPr lang="ru-RU"/>
              <a:pPr>
                <a:defRPr/>
              </a:pPr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ch2090uv.mskobr.ru/images/665985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320" y="2689886"/>
            <a:ext cx="5201392" cy="37916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4385" y="441682"/>
            <a:ext cx="972589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Успехов в выполнении </a:t>
            </a:r>
          </a:p>
          <a:p>
            <a:pPr algn="ctr"/>
            <a:r>
              <a:rPr lang="ru-RU" sz="8800" b="1" spc="50" dirty="0" smtClean="0">
                <a:ln w="11430"/>
                <a:blipFill>
                  <a:blip r:embed="rId3"/>
                  <a:tile tx="0" ty="0" sx="100000" sy="100000" flip="none" algn="tl"/>
                </a:blip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домашнего задания!</a:t>
            </a:r>
            <a:endParaRPr lang="ru-RU" sz="8800" b="1" cap="none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Pictures\скачанные файлы (23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1860" y="2307317"/>
            <a:ext cx="4017283" cy="2714626"/>
          </a:xfrm>
          <a:prstGeom prst="rect">
            <a:avLst/>
          </a:prstGeom>
          <a:noFill/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71079" y="333376"/>
            <a:ext cx="96534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</a:rPr>
              <a:t>При работе на ПК в автономном режиме пользователи могут обмениваться информацией, лишь копируя ее на </a:t>
            </a:r>
            <a:r>
              <a:rPr lang="ru-RU" sz="3200" b="1" dirty="0" smtClean="0">
                <a:latin typeface="Times New Roman" pitchFamily="18" charset="0"/>
              </a:rPr>
              <a:t>устройства внешней памяти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287404" y="5050970"/>
            <a:ext cx="9974196" cy="1055608"/>
          </a:xfrm>
          <a:prstGeom prst="round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</a:rPr>
              <a:t>Перемещение дисков между компьютерами может занимать достаточно продолжительное время!</a:t>
            </a:r>
          </a:p>
        </p:txBody>
      </p:sp>
      <p:pic>
        <p:nvPicPr>
          <p:cNvPr id="36877" name="Picture 13" descr="C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350" y="2994252"/>
            <a:ext cx="1071398" cy="935037"/>
          </a:xfrm>
          <a:prstGeom prst="rect">
            <a:avLst/>
          </a:prstGeom>
          <a:noFill/>
        </p:spPr>
      </p:pic>
      <p:pic>
        <p:nvPicPr>
          <p:cNvPr id="1027" name="Picture 3" descr="C:\Users\777\Pictures\скачанные файлы (24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3829" y="2554515"/>
            <a:ext cx="5034643" cy="2032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40572 -0.0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Передача информации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9A72-FE72-4A2F-B62A-2418B37CEF48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281948" y="2828925"/>
            <a:ext cx="3095956" cy="985838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/>
              <a:t>Источник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7234205" y="2830513"/>
            <a:ext cx="3028652" cy="1016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Приемник</a:t>
            </a:r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3276038" y="3106738"/>
            <a:ext cx="3956347" cy="609600"/>
          </a:xfrm>
          <a:prstGeom prst="rightArrow">
            <a:avLst>
              <a:gd name="adj1" fmla="val 50000"/>
              <a:gd name="adj2" fmla="val 141602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канал связи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3443387" y="3744913"/>
            <a:ext cx="359254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среда для передачи информации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00320" y="4508500"/>
            <a:ext cx="1567987" cy="1079500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209195" y="4508501"/>
            <a:ext cx="1649842" cy="1152525"/>
          </a:xfrm>
          <a:prstGeom prst="smileyFace">
            <a:avLst>
              <a:gd name="adj" fmla="val -4653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599366" y="5373689"/>
            <a:ext cx="5280587" cy="287337"/>
          </a:xfrm>
          <a:prstGeom prst="leftArrow">
            <a:avLst>
              <a:gd name="adj1" fmla="val 50000"/>
              <a:gd name="adj2" fmla="val 4009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961809" y="5805489"/>
            <a:ext cx="197908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Получатель информации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71078" y="5805489"/>
            <a:ext cx="197908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Отправитель информации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681222" y="4941889"/>
            <a:ext cx="511505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Канал передачи информации</a:t>
            </a: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763078" y="4652964"/>
            <a:ext cx="4951346" cy="288925"/>
          </a:xfrm>
          <a:prstGeom prst="rightArrow">
            <a:avLst>
              <a:gd name="adj1" fmla="val 50000"/>
              <a:gd name="adj2" fmla="val 3739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8127339" y="4508501"/>
            <a:ext cx="1731698" cy="1152525"/>
          </a:xfrm>
          <a:prstGeom prst="smileyFace">
            <a:avLst>
              <a:gd name="adj" fmla="val 4653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429078"/>
            <a:ext cx="942975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Телекоммуникации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200" i="1" dirty="0" err="1" smtClean="0"/>
              <a:t>tele</a:t>
            </a:r>
            <a:r>
              <a:rPr lang="en-US" sz="2200" i="1" dirty="0" smtClean="0"/>
              <a:t> </a:t>
            </a:r>
            <a:r>
              <a:rPr lang="ru-RU" sz="2200" i="1" dirty="0" smtClean="0"/>
              <a:t>(греч.) – вдаль, далеко            </a:t>
            </a:r>
            <a:r>
              <a:rPr lang="en-US" sz="2200" i="1" dirty="0" err="1" smtClean="0"/>
              <a:t>communicatio</a:t>
            </a:r>
            <a:r>
              <a:rPr lang="ru-RU" sz="2200" i="1" dirty="0" smtClean="0"/>
              <a:t> (лат.) – связь</a:t>
            </a:r>
            <a:endParaRPr lang="en-US" sz="2200" i="1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обмен информацией на расстоянии с помощью средств связи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8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ru-RU" sz="2400" dirty="0" smtClean="0"/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8200" dirty="0" smtClean="0">
                <a:sym typeface="Webdings" pitchFamily="18" charset="2"/>
              </a:rPr>
              <a:t> </a:t>
            </a:r>
            <a:r>
              <a:rPr lang="ru-RU" sz="8200" dirty="0" smtClean="0">
                <a:sym typeface="Wingdings 2" pitchFamily="18" charset="2"/>
              </a:rPr>
              <a:t>  </a:t>
            </a:r>
            <a:r>
              <a:rPr lang="ru-RU" sz="8200" dirty="0" smtClean="0">
                <a:sym typeface="Webdings" pitchFamily="18" charset="2"/>
              </a:rPr>
              <a:t>         ?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806D8-BD9A-4853-ADB2-6B2E727EE358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885370" y="3440113"/>
            <a:ext cx="4289715" cy="18140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2844800" y="3440112"/>
            <a:ext cx="2330286" cy="16253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005943" y="3425599"/>
            <a:ext cx="1154628" cy="16979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175085" y="3440113"/>
            <a:ext cx="456458" cy="17850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5200438" y="3425598"/>
            <a:ext cx="2158305" cy="1857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175085" y="3440112"/>
            <a:ext cx="3997944" cy="17269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903" y="327478"/>
            <a:ext cx="942975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Передача информации</a:t>
            </a: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5F0C7-5203-4225-B2ED-05CDB01DC1C9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314690" y="2046289"/>
            <a:ext cx="3095956" cy="985837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Источник</a:t>
            </a:r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7134159" y="1916113"/>
            <a:ext cx="3028653" cy="10160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/>
              <a:t>Приемник</a:t>
            </a:r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3226925" y="2309813"/>
            <a:ext cx="3956348" cy="609600"/>
          </a:xfrm>
          <a:prstGeom prst="rightArrow">
            <a:avLst>
              <a:gd name="adj1" fmla="val 50000"/>
              <a:gd name="adj2" fmla="val 141602"/>
            </a:avLst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канал связи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295591" y="3063875"/>
            <a:ext cx="593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среда для передачи информации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2393818" y="3367089"/>
            <a:ext cx="1397000" cy="1233487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3792638" y="3352801"/>
            <a:ext cx="1029560" cy="1914525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3790819" y="3352800"/>
            <a:ext cx="3992728" cy="116205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365622" y="4602164"/>
            <a:ext cx="3243295" cy="682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электрические кабели</a:t>
            </a:r>
          </a:p>
        </p:txBody>
      </p:sp>
      <p:sp>
        <p:nvSpPr>
          <p:cNvPr id="45067" name="Oval 11"/>
          <p:cNvSpPr>
            <a:spLocks noChangeArrowheads="1"/>
          </p:cNvSpPr>
          <p:nvPr/>
        </p:nvSpPr>
        <p:spPr bwMode="auto">
          <a:xfrm>
            <a:off x="3525243" y="5270501"/>
            <a:ext cx="2943159" cy="682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оптические кабели</a:t>
            </a:r>
          </a:p>
        </p:txBody>
      </p:sp>
      <p:sp>
        <p:nvSpPr>
          <p:cNvPr id="45068" name="Oval 12"/>
          <p:cNvSpPr>
            <a:spLocks noChangeArrowheads="1"/>
          </p:cNvSpPr>
          <p:nvPr/>
        </p:nvSpPr>
        <p:spPr bwMode="auto">
          <a:xfrm>
            <a:off x="6985001" y="4484689"/>
            <a:ext cx="2943159" cy="68262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радиоканалы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1153"/>
            <a:ext cx="104775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Компьютерные телекоммуникации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4846" y="1978254"/>
            <a:ext cx="9582547" cy="190023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2800" dirty="0" smtClean="0"/>
              <a:t>обмен информацией на расстоянии с помощью компьютера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C5D75C-016C-4773-985C-40AF826FA562}" type="slidenum">
              <a:rPr lang="ru-RU"/>
              <a:pPr>
                <a:defRPr/>
              </a:pPr>
              <a:t>8</a:t>
            </a:fld>
            <a:endParaRPr lang="ru-RU"/>
          </a:p>
        </p:txBody>
      </p:sp>
      <p:pic>
        <p:nvPicPr>
          <p:cNvPr id="46082" name="Picture 2" descr="http://www.3dnews.ru/assets/external/illustrations/2014/10/11/903407/138108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4488" y="3076509"/>
            <a:ext cx="4793797" cy="337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9017" y="616857"/>
            <a:ext cx="9033206" cy="5471886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400" b="1" dirty="0" smtClean="0">
                <a:solidFill>
                  <a:srgbClr val="C00000"/>
                </a:solidFill>
              </a:rPr>
              <a:t>            Компьютерная </a:t>
            </a:r>
            <a:r>
              <a:rPr lang="ru-RU" sz="4400" b="1" dirty="0">
                <a:solidFill>
                  <a:srgbClr val="C00000"/>
                </a:solidFill>
              </a:rPr>
              <a:t>сеть</a:t>
            </a:r>
            <a:r>
              <a:rPr lang="ru-RU" sz="4400" dirty="0">
                <a:solidFill>
                  <a:srgbClr val="C00000"/>
                </a:solidFill>
              </a:rPr>
              <a:t> </a:t>
            </a:r>
            <a:endParaRPr lang="en-US" sz="4400" dirty="0" smtClean="0">
              <a:solidFill>
                <a:srgbClr val="C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4000" dirty="0" smtClean="0"/>
              <a:t>– </a:t>
            </a:r>
            <a:r>
              <a:rPr lang="ru-RU" sz="4000" dirty="0"/>
              <a:t>это система обмена информацией </a:t>
            </a:r>
            <a:r>
              <a:rPr lang="ru-RU" sz="4000" dirty="0" smtClean="0"/>
              <a:t>между  </a:t>
            </a:r>
            <a:r>
              <a:rPr lang="ru-RU" sz="4000" dirty="0"/>
              <a:t>различными компьютерами.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400" dirty="0"/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ru-RU" sz="14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0D1DF-36E3-4898-BF5D-C296FF87801C}" type="slidenum">
              <a:rPr lang="ru-RU"/>
              <a:pPr>
                <a:defRPr/>
              </a:pPr>
              <a:t>9</a:t>
            </a:fld>
            <a:endParaRPr lang="ru-RU"/>
          </a:p>
        </p:txBody>
      </p:sp>
      <p:pic>
        <p:nvPicPr>
          <p:cNvPr id="45058" name="Picture 2" descr="http://xn--80akoocub1b.su/wp-content/uploads/2015/07/%D0%BB%D0%BE%D0%BA%D0%B0%D0%BB%D1%8C%D0%BD%D1%8B%D0%B5-%D0%BA%D0%BE%D0%BC%D0%BF%D1%8C%D1%8E%D1%82%D0%B5%D1%80%D0%BD%D1%8B%D0%B5-%D1%81%D0%B5%D1%82%D0%B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477" y="2616144"/>
            <a:ext cx="4688114" cy="389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779</TotalTime>
  <Words>1306</Words>
  <Application>Microsoft Office PowerPoint</Application>
  <PresentationFormat>Произвольный</PresentationFormat>
  <Paragraphs>315</Paragraphs>
  <Slides>39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Слайд 1</vt:lpstr>
      <vt:lpstr>Правила поведения и безопасности  в компьютерном классе</vt:lpstr>
      <vt:lpstr>Слайд 3</vt:lpstr>
      <vt:lpstr>Слайд 4</vt:lpstr>
      <vt:lpstr>Передача информации</vt:lpstr>
      <vt:lpstr>Телекоммуникации</vt:lpstr>
      <vt:lpstr>Передача информации</vt:lpstr>
      <vt:lpstr>Компьютерные телекоммуникации</vt:lpstr>
      <vt:lpstr>Слайд 9</vt:lpstr>
      <vt:lpstr>Сеть</vt:lpstr>
      <vt:lpstr>Слайд 11</vt:lpstr>
      <vt:lpstr>Признаки  классификации сетей</vt:lpstr>
      <vt:lpstr>І, ІІ.  По территориальной распространен-ности и ведомственной принадлежности</vt:lpstr>
      <vt:lpstr>ІІІ.   По скорости передачи </vt:lpstr>
      <vt:lpstr>ІV.  Топология компьютерных сетей </vt:lpstr>
      <vt:lpstr>V. По принципу организации  взаимодействия компьютеров</vt:lpstr>
      <vt:lpstr>Локальная сеть</vt:lpstr>
      <vt:lpstr>Назначение  локальной сети:</vt:lpstr>
      <vt:lpstr>Виды локальных сетей</vt:lpstr>
      <vt:lpstr>Шина</vt:lpstr>
      <vt:lpstr>Кольцо</vt:lpstr>
      <vt:lpstr>Звезда</vt:lpstr>
      <vt:lpstr>Слайд 23</vt:lpstr>
      <vt:lpstr>Слайд 24</vt:lpstr>
      <vt:lpstr>Каналы связи:</vt:lpstr>
      <vt:lpstr>Слайд 26</vt:lpstr>
      <vt:lpstr>Слайд 27</vt:lpstr>
      <vt:lpstr>Слайд 28</vt:lpstr>
      <vt:lpstr>Слайд 29</vt:lpstr>
      <vt:lpstr>Слайд 30</vt:lpstr>
      <vt:lpstr>Слайд 31</vt:lpstr>
      <vt:lpstr>Организация передачи данных в сетях</vt:lpstr>
      <vt:lpstr>Слайд 33</vt:lpstr>
      <vt:lpstr>Основные понятия</vt:lpstr>
      <vt:lpstr>Скорость передачи данных</vt:lpstr>
      <vt:lpstr>Слайд 36</vt:lpstr>
      <vt:lpstr>Итог урока</vt:lpstr>
      <vt:lpstr>Достоинства и недостатки каждого вида соединения</vt:lpstr>
      <vt:lpstr>Слайд 39</vt:lpstr>
    </vt:vector>
  </TitlesOfParts>
  <Company>1301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телекоммуникации</dc:title>
  <dc:creator>Irina Ivanova</dc:creator>
  <cp:lastModifiedBy>Лариса</cp:lastModifiedBy>
  <cp:revision>268</cp:revision>
  <dcterms:created xsi:type="dcterms:W3CDTF">2004-03-30T16:30:23Z</dcterms:created>
  <dcterms:modified xsi:type="dcterms:W3CDTF">2016-07-13T18:33:16Z</dcterms:modified>
</cp:coreProperties>
</file>