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69" r:id="rId3"/>
    <p:sldId id="298" r:id="rId4"/>
    <p:sldId id="264" r:id="rId5"/>
    <p:sldId id="274" r:id="rId6"/>
    <p:sldId id="278" r:id="rId7"/>
    <p:sldId id="260" r:id="rId8"/>
    <p:sldId id="296" r:id="rId9"/>
    <p:sldId id="276" r:id="rId10"/>
    <p:sldId id="279" r:id="rId11"/>
    <p:sldId id="291" r:id="rId12"/>
    <p:sldId id="293" r:id="rId13"/>
    <p:sldId id="283" r:id="rId14"/>
    <p:sldId id="294" r:id="rId15"/>
    <p:sldId id="290" r:id="rId16"/>
    <p:sldId id="289" r:id="rId17"/>
    <p:sldId id="295" r:id="rId18"/>
    <p:sldId id="267" r:id="rId19"/>
    <p:sldId id="284" r:id="rId20"/>
    <p:sldId id="270" r:id="rId21"/>
    <p:sldId id="292" r:id="rId22"/>
    <p:sldId id="280" r:id="rId23"/>
    <p:sldId id="261" r:id="rId24"/>
    <p:sldId id="285" r:id="rId25"/>
    <p:sldId id="286" r:id="rId26"/>
    <p:sldId id="287" r:id="rId27"/>
    <p:sldId id="288" r:id="rId28"/>
    <p:sldId id="275" r:id="rId29"/>
    <p:sldId id="281" r:id="rId30"/>
    <p:sldId id="28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9" autoAdjust="0"/>
    <p:restoredTop sz="94660"/>
  </p:normalViewPr>
  <p:slideViewPr>
    <p:cSldViewPr>
      <p:cViewPr varScale="1">
        <p:scale>
          <a:sx n="65" d="100"/>
          <a:sy n="65" d="100"/>
        </p:scale>
        <p:origin x="-117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D55A-A8A8-4507-B102-65B752F47570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71F69-78E2-40D5-9F55-A1C875311EA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D55A-A8A8-4507-B102-65B752F47570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71F69-78E2-40D5-9F55-A1C875311E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D55A-A8A8-4507-B102-65B752F47570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71F69-78E2-40D5-9F55-A1C875311E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0359-A7C3-42A1-906A-AE94A4531071}" type="datetimeFigureOut">
              <a:rPr lang="ru-RU" smtClean="0">
                <a:solidFill>
                  <a:srgbClr val="303030"/>
                </a:solidFill>
              </a:rPr>
              <a:pPr/>
              <a:t>14.12.2016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2947-16B4-49E4-B115-ECCB2CED7148}" type="slidenum">
              <a:rPr lang="ru-RU" smtClean="0">
                <a:solidFill>
                  <a:srgbClr val="303030"/>
                </a:solidFill>
              </a:rPr>
              <a:pPr/>
              <a:t>‹#›</a:t>
            </a:fld>
            <a:endParaRPr lang="ru-RU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66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0359-A7C3-42A1-906A-AE94A4531071}" type="datetimeFigureOut">
              <a:rPr lang="ru-RU" smtClean="0">
                <a:solidFill>
                  <a:srgbClr val="303030"/>
                </a:solidFill>
              </a:rPr>
              <a:pPr/>
              <a:t>14.12.2016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2947-16B4-49E4-B115-ECCB2CED7148}" type="slidenum">
              <a:rPr lang="ru-RU" smtClean="0">
                <a:solidFill>
                  <a:srgbClr val="303030"/>
                </a:solidFill>
              </a:rPr>
              <a:pPr/>
              <a:t>‹#›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1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0359-A7C3-42A1-906A-AE94A4531071}" type="datetimeFigureOut">
              <a:rPr lang="ru-RU" smtClean="0">
                <a:solidFill>
                  <a:srgbClr val="303030"/>
                </a:solidFill>
              </a:rPr>
              <a:pPr/>
              <a:t>14.12.2016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2947-16B4-49E4-B115-ECCB2CED7148}" type="slidenum">
              <a:rPr lang="ru-RU" smtClean="0">
                <a:solidFill>
                  <a:srgbClr val="303030"/>
                </a:solidFill>
              </a:rPr>
              <a:pPr/>
              <a:t>‹#›</a:t>
            </a:fld>
            <a:endParaRPr lang="ru-RU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68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0359-A7C3-42A1-906A-AE94A4531071}" type="datetimeFigureOut">
              <a:rPr lang="ru-RU" smtClean="0">
                <a:solidFill>
                  <a:srgbClr val="303030"/>
                </a:solidFill>
              </a:rPr>
              <a:pPr/>
              <a:t>14.12.2016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2947-16B4-49E4-B115-ECCB2CED7148}" type="slidenum">
              <a:rPr lang="ru-RU" smtClean="0">
                <a:solidFill>
                  <a:srgbClr val="303030"/>
                </a:solidFill>
              </a:rPr>
              <a:pPr/>
              <a:t>‹#›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0359-A7C3-42A1-906A-AE94A4531071}" type="datetimeFigureOut">
              <a:rPr lang="ru-RU" smtClean="0">
                <a:solidFill>
                  <a:srgbClr val="303030"/>
                </a:solidFill>
              </a:rPr>
              <a:pPr/>
              <a:t>14.12.2016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2947-16B4-49E4-B115-ECCB2CED7148}" type="slidenum">
              <a:rPr lang="ru-RU" smtClean="0">
                <a:solidFill>
                  <a:srgbClr val="303030"/>
                </a:solidFill>
              </a:rPr>
              <a:pPr/>
              <a:t>‹#›</a:t>
            </a:fld>
            <a:endParaRPr lang="ru-RU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39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0359-A7C3-42A1-906A-AE94A4531071}" type="datetimeFigureOut">
              <a:rPr lang="ru-RU" smtClean="0">
                <a:solidFill>
                  <a:srgbClr val="303030"/>
                </a:solidFill>
              </a:rPr>
              <a:pPr/>
              <a:t>14.12.2016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2947-16B4-49E4-B115-ECCB2CED7148}" type="slidenum">
              <a:rPr lang="ru-RU" smtClean="0">
                <a:solidFill>
                  <a:srgbClr val="303030"/>
                </a:solidFill>
              </a:rPr>
              <a:pPr/>
              <a:t>‹#›</a:t>
            </a:fld>
            <a:endParaRPr lang="ru-RU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646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0359-A7C3-42A1-906A-AE94A4531071}" type="datetimeFigureOut">
              <a:rPr lang="ru-RU" smtClean="0">
                <a:solidFill>
                  <a:srgbClr val="303030"/>
                </a:solidFill>
              </a:rPr>
              <a:pPr/>
              <a:t>14.12.2016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2947-16B4-49E4-B115-ECCB2CED7148}" type="slidenum">
              <a:rPr lang="ru-RU" smtClean="0">
                <a:solidFill>
                  <a:srgbClr val="303030"/>
                </a:solidFill>
              </a:rPr>
              <a:pPr/>
              <a:t>‹#›</a:t>
            </a:fld>
            <a:endParaRPr lang="ru-RU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0359-A7C3-42A1-906A-AE94A4531071}" type="datetimeFigureOut">
              <a:rPr lang="ru-RU" smtClean="0">
                <a:solidFill>
                  <a:srgbClr val="303030"/>
                </a:solidFill>
              </a:rPr>
              <a:pPr/>
              <a:t>14.12.2016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2947-16B4-49E4-B115-ECCB2CED7148}" type="slidenum">
              <a:rPr lang="ru-RU" smtClean="0">
                <a:solidFill>
                  <a:srgbClr val="303030"/>
                </a:solidFill>
              </a:rPr>
              <a:pPr/>
              <a:t>‹#›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4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D55A-A8A8-4507-B102-65B752F47570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71F69-78E2-40D5-9F55-A1C875311EA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0359-A7C3-42A1-906A-AE94A4531071}" type="datetimeFigureOut">
              <a:rPr lang="ru-RU" smtClean="0">
                <a:solidFill>
                  <a:srgbClr val="303030"/>
                </a:solidFill>
              </a:rPr>
              <a:pPr/>
              <a:t>14.12.2016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2947-16B4-49E4-B115-ECCB2CED7148}" type="slidenum">
              <a:rPr lang="ru-RU" smtClean="0">
                <a:solidFill>
                  <a:srgbClr val="303030"/>
                </a:solidFill>
              </a:rPr>
              <a:pPr/>
              <a:t>‹#›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49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0359-A7C3-42A1-906A-AE94A4531071}" type="datetimeFigureOut">
              <a:rPr lang="ru-RU" smtClean="0">
                <a:solidFill>
                  <a:srgbClr val="303030"/>
                </a:solidFill>
              </a:rPr>
              <a:pPr/>
              <a:t>14.12.2016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2947-16B4-49E4-B115-ECCB2CED7148}" type="slidenum">
              <a:rPr lang="ru-RU" smtClean="0">
                <a:solidFill>
                  <a:srgbClr val="303030"/>
                </a:solidFill>
              </a:rPr>
              <a:pPr/>
              <a:t>‹#›</a:t>
            </a:fld>
            <a:endParaRPr lang="ru-RU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82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0359-A7C3-42A1-906A-AE94A4531071}" type="datetimeFigureOut">
              <a:rPr lang="ru-RU" smtClean="0">
                <a:solidFill>
                  <a:srgbClr val="303030"/>
                </a:solidFill>
              </a:rPr>
              <a:pPr/>
              <a:t>14.12.2016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0303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B2947-16B4-49E4-B115-ECCB2CED7148}" type="slidenum">
              <a:rPr lang="ru-RU" smtClean="0">
                <a:solidFill>
                  <a:srgbClr val="303030"/>
                </a:solidFill>
              </a:rPr>
              <a:pPr/>
              <a:t>‹#›</a:t>
            </a:fld>
            <a:endParaRPr lang="ru-RU">
              <a:solidFill>
                <a:srgbClr val="30303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19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D55A-A8A8-4507-B102-65B752F47570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71F69-78E2-40D5-9F55-A1C875311E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D55A-A8A8-4507-B102-65B752F47570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71F69-78E2-40D5-9F55-A1C875311EA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D55A-A8A8-4507-B102-65B752F47570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71F69-78E2-40D5-9F55-A1C875311EA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D55A-A8A8-4507-B102-65B752F47570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71F69-78E2-40D5-9F55-A1C875311E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D55A-A8A8-4507-B102-65B752F47570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71F69-78E2-40D5-9F55-A1C875311E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D55A-A8A8-4507-B102-65B752F47570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71F69-78E2-40D5-9F55-A1C875311E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D55A-A8A8-4507-B102-65B752F47570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71F69-78E2-40D5-9F55-A1C875311EA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DB7D55A-A8A8-4507-B102-65B752F47570}" type="datetimeFigureOut">
              <a:rPr lang="ru-RU" smtClean="0"/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1B71F69-78E2-40D5-9F55-A1C875311EA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5CF0359-A7C3-42A1-906A-AE94A4531071}" type="datetimeFigureOut">
              <a:rPr lang="ru-RU" smtClean="0">
                <a:solidFill>
                  <a:srgbClr val="303030"/>
                </a:solidFill>
              </a:rPr>
              <a:pPr/>
              <a:t>14.12.2016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30303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8DB2947-16B4-49E4-B115-ECCB2CED7148}" type="slidenum">
              <a:rPr lang="ru-RU" smtClean="0">
                <a:solidFill>
                  <a:srgbClr val="303030"/>
                </a:solidFill>
              </a:rPr>
              <a:pPr/>
              <a:t>‹#›</a:t>
            </a:fld>
            <a:endParaRPr lang="ru-RU">
              <a:solidFill>
                <a:srgbClr val="30303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2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картинка радужные пазлы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4029" r="2476" b="34198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3861048"/>
            <a:ext cx="8783960" cy="25922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тему: «Сложение и вычитание многозначных чисел. Проверка правильности выполнения действий. Решение задач на нахождение трёх чисел по их сумме и суммам двух слагаемых»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848872" cy="3600400"/>
          </a:xfrm>
        </p:spPr>
        <p:txBody>
          <a:bodyPr/>
          <a:lstStyle/>
          <a:p>
            <a:pPr marL="182880" indent="0">
              <a:buNone/>
            </a:pPr>
            <a:r>
              <a:rPr lang="ru-RU" sz="3600" dirty="0" smtClean="0">
                <a:solidFill>
                  <a:schemeClr val="tx1"/>
                </a:solidFill>
              </a:rPr>
              <a:t>Презентация к уроку математики 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учителя начальных классов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err="1" smtClean="0">
                <a:solidFill>
                  <a:schemeClr val="tx1"/>
                </a:solidFill>
              </a:rPr>
              <a:t>Молочанского</a:t>
            </a:r>
            <a:r>
              <a:rPr lang="ru-RU" sz="3600" dirty="0">
                <a:solidFill>
                  <a:schemeClr val="tx1"/>
                </a:solidFill>
              </a:rPr>
              <a:t> НВК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«ООШ  </a:t>
            </a:r>
            <a:r>
              <a:rPr lang="ru-RU" sz="3600" dirty="0">
                <a:solidFill>
                  <a:schemeClr val="tx1"/>
                </a:solidFill>
              </a:rPr>
              <a:t>І-ІІІ ст.-</a:t>
            </a:r>
            <a:r>
              <a:rPr lang="ru-RU" sz="3600" dirty="0" smtClean="0">
                <a:solidFill>
                  <a:schemeClr val="tx1"/>
                </a:solidFill>
              </a:rPr>
              <a:t>гимназия»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err="1" smtClean="0">
                <a:solidFill>
                  <a:schemeClr val="tx1"/>
                </a:solidFill>
              </a:rPr>
              <a:t>Решетняк</a:t>
            </a:r>
            <a:r>
              <a:rPr lang="ru-RU" sz="3600" dirty="0" smtClean="0">
                <a:solidFill>
                  <a:schemeClr val="tx1"/>
                </a:solidFill>
              </a:rPr>
              <a:t> Светланы Валерьевны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78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10943" r="23109" b="-1398"/>
          <a:stretch/>
        </p:blipFill>
        <p:spPr bwMode="auto">
          <a:xfrm>
            <a:off x="251520" y="332656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275946" y="3793823"/>
            <a:ext cx="999910" cy="9001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 err="1" smtClean="0">
                <a:solidFill>
                  <a:srgbClr val="C00000"/>
                </a:solidFill>
              </a:rPr>
              <a:t>а+в</a:t>
            </a:r>
            <a:r>
              <a:rPr lang="ru-RU" b="1" dirty="0" smtClean="0">
                <a:solidFill>
                  <a:srgbClr val="C00000"/>
                </a:solidFill>
              </a:rPr>
              <a:t>=с </a:t>
            </a:r>
            <a:endParaRPr lang="ru-RU" b="1" dirty="0">
              <a:solidFill>
                <a:srgbClr val="C00000"/>
              </a:solidFill>
            </a:endParaRP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с-а=в </a:t>
            </a:r>
          </a:p>
          <a:p>
            <a:pPr lvl="0"/>
            <a:r>
              <a:rPr lang="ru-RU" b="1" dirty="0">
                <a:solidFill>
                  <a:srgbClr val="C00000"/>
                </a:solidFill>
              </a:rPr>
              <a:t>с-в=а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0112" y="3669119"/>
            <a:ext cx="936104" cy="10872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rgbClr val="C00000"/>
                </a:solidFill>
              </a:rPr>
              <a:t>а-в=с </a:t>
            </a:r>
            <a:endParaRPr lang="ru-RU" b="1" dirty="0">
              <a:solidFill>
                <a:srgbClr val="C00000"/>
              </a:solidFill>
            </a:endParaRPr>
          </a:p>
          <a:p>
            <a:pPr lvl="0"/>
            <a:r>
              <a:rPr lang="ru-RU" b="1" dirty="0" smtClean="0">
                <a:solidFill>
                  <a:srgbClr val="C00000"/>
                </a:solidFill>
              </a:rPr>
              <a:t>а-с=в </a:t>
            </a:r>
            <a:endParaRPr lang="ru-RU" b="1" dirty="0">
              <a:solidFill>
                <a:srgbClr val="C00000"/>
              </a:solidFill>
            </a:endParaRPr>
          </a:p>
          <a:p>
            <a:pPr lvl="0"/>
            <a:r>
              <a:rPr lang="ru-RU" b="1" dirty="0" err="1" smtClean="0">
                <a:solidFill>
                  <a:srgbClr val="C00000"/>
                </a:solidFill>
              </a:rPr>
              <a:t>с+в</a:t>
            </a:r>
            <a:r>
              <a:rPr lang="ru-RU" b="1" dirty="0" smtClean="0">
                <a:solidFill>
                  <a:srgbClr val="C00000"/>
                </a:solidFill>
              </a:rPr>
              <a:t>=а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56176" y="2852936"/>
            <a:ext cx="648072" cy="432048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275856" y="3501008"/>
            <a:ext cx="864096" cy="50405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148064" y="4581128"/>
            <a:ext cx="864096" cy="4320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2775901" y="4693933"/>
            <a:ext cx="643971" cy="31924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Картинки по запросу картинки алгоритм сложения и вычитания трехзн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86" y="5013176"/>
            <a:ext cx="2482226" cy="15841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Прямая соединительная линия 17"/>
          <p:cNvCxnSpPr/>
          <p:nvPr/>
        </p:nvCxnSpPr>
        <p:spPr>
          <a:xfrm flipV="1">
            <a:off x="4338999" y="4693933"/>
            <a:ext cx="0" cy="31924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338999" y="3669119"/>
            <a:ext cx="0" cy="3359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338999" y="2132856"/>
            <a:ext cx="0" cy="28803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78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картинка трафарет пазла"/>
          <p:cNvPicPr/>
          <p:nvPr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2" y="526026"/>
            <a:ext cx="5781675" cy="57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6" descr="Картинки по запросу картинка х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4102" name="Рисунок 7" descr="Картинки по запросу картинка плюс и минус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" r="51250"/>
          <a:stretch>
            <a:fillRect/>
          </a:stretch>
        </p:blipFill>
        <p:spPr bwMode="auto">
          <a:xfrm>
            <a:off x="5529262" y="990600"/>
            <a:ext cx="16129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Рисунок 5" descr="Картинки по запросу картинка плюс и минус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1"/>
          <a:stretch>
            <a:fillRect/>
          </a:stretch>
        </p:blipFill>
        <p:spPr bwMode="auto">
          <a:xfrm>
            <a:off x="2146403" y="4332953"/>
            <a:ext cx="1598613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10" descr="Картинки по запросу картинка 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2785" r="13953" b="50682"/>
          <a:stretch>
            <a:fillRect/>
          </a:stretch>
        </p:blipFill>
        <p:spPr bwMode="auto">
          <a:xfrm>
            <a:off x="3614737" y="2227262"/>
            <a:ext cx="1914525" cy="219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11" descr="Картинки по запросу картинка знак равн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1667" r="5000" b="5833"/>
          <a:stretch>
            <a:fillRect/>
          </a:stretch>
        </p:blipFill>
        <p:spPr bwMode="auto">
          <a:xfrm>
            <a:off x="5040313" y="4419600"/>
            <a:ext cx="20764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Рисунок 12" descr="Картинки по запросу картинка знак равн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833" r="4167" b="31667"/>
          <a:stretch>
            <a:fillRect/>
          </a:stretch>
        </p:blipFill>
        <p:spPr bwMode="auto">
          <a:xfrm>
            <a:off x="2146403" y="817972"/>
            <a:ext cx="20764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7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REGON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9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652776" cy="665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996952"/>
            <a:ext cx="5966666" cy="2423346"/>
          </a:xfrm>
        </p:spPr>
        <p:txBody>
          <a:bodyPr/>
          <a:lstStyle/>
          <a:p>
            <a:pPr marL="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= 30. 707 </a:t>
            </a:r>
            <a: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215.715  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= 40.915</a:t>
            </a:r>
            <a:r>
              <a:rPr lang="ru-RU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332656"/>
            <a:ext cx="7560840" cy="83546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решения уравнений</a:t>
            </a:r>
            <a:endParaRPr lang="ru-RU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72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14665" r="2355" b="13227"/>
          <a:stretch/>
        </p:blipFill>
        <p:spPr bwMode="auto">
          <a:xfrm>
            <a:off x="4136603" y="4093954"/>
            <a:ext cx="4984955" cy="275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16095" b="4551"/>
          <a:stretch/>
        </p:blipFill>
        <p:spPr bwMode="auto">
          <a:xfrm>
            <a:off x="245066" y="188640"/>
            <a:ext cx="7113944" cy="423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картинка пазл правильная осан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8" b="90170"/>
          <a:stretch/>
        </p:blipFill>
        <p:spPr bwMode="auto">
          <a:xfrm>
            <a:off x="6796011" y="332656"/>
            <a:ext cx="234798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картинка пазлы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96" l="75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3" y="4547778"/>
            <a:ext cx="2326214" cy="22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картинка пазл правильная осан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-55" r="47210" b="90090"/>
          <a:stretch/>
        </p:blipFill>
        <p:spPr bwMode="auto">
          <a:xfrm>
            <a:off x="187104" y="4562028"/>
            <a:ext cx="3757833" cy="4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Картинки по запросу картинка пазлы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96" l="75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36" y="1412776"/>
            <a:ext cx="2326214" cy="22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26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зарядка для гла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89654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Зарядка для глаз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856357"/>
            <a:ext cx="38164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Раз –налево, два – направо,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Три –наверх, четыре - вниз.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А теперь по кругу смотрим,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Чтобы лучше видеть мир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А теперь нажмем немного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Точки возле своих глаз.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Сил дадим им много-много,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Чтоб усилить в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тысячу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раз!</a:t>
            </a:r>
          </a:p>
          <a:p>
            <a:endParaRPr lang="ru-RU" sz="2400" b="0" i="0" dirty="0">
              <a:solidFill>
                <a:srgbClr val="333333"/>
              </a:solidFill>
              <a:effectLst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1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и по запросу картинка трафарет пазла"/>
          <p:cNvPicPr/>
          <p:nvPr/>
        </p:nvPicPr>
        <p:blipFill>
          <a:blip r:embed="rId2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2" y="771525"/>
            <a:ext cx="5781675" cy="57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артинки по запросу картинка бегущие знаки"/>
          <p:cNvPicPr/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1" b="9671"/>
          <a:stretch/>
        </p:blipFill>
        <p:spPr bwMode="auto">
          <a:xfrm>
            <a:off x="5295900" y="2181225"/>
            <a:ext cx="3977005" cy="3286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1" name="Рисунок 4" descr="Картинки по запросу картинка буквы латинскиеа в с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16" b="94141" l="3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28" b="23828"/>
          <a:stretch>
            <a:fillRect/>
          </a:stretch>
        </p:blipFill>
        <p:spPr bwMode="auto">
          <a:xfrm>
            <a:off x="2000250" y="1268760"/>
            <a:ext cx="24384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Рисунок 5" descr="Картинки по запросу картинка знаки плюс равно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4552950"/>
            <a:ext cx="12192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Рисунок 7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t="16609" r="18021" b="20494"/>
          <a:stretch>
            <a:fillRect/>
          </a:stretch>
        </p:blipFill>
        <p:spPr bwMode="auto">
          <a:xfrm>
            <a:off x="4863409" y="5140325"/>
            <a:ext cx="1266825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6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Картинки по запросу картинка пазл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-2" b="61699"/>
          <a:stretch/>
        </p:blipFill>
        <p:spPr bwMode="auto">
          <a:xfrm>
            <a:off x="-6079" y="15271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88490" y="3140968"/>
            <a:ext cx="8803990" cy="3384376"/>
          </a:xfrm>
        </p:spPr>
        <p:txBody>
          <a:bodyPr>
            <a:noAutofit/>
          </a:bodyPr>
          <a:lstStyle/>
          <a:p>
            <a:pPr algn="l"/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= 30. </a:t>
            </a:r>
            <a:r>
              <a:rPr 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707 </a:t>
            </a: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стр. 67 №416</a:t>
            </a:r>
            <a:endParaRPr lang="en-US" sz="4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= 215.715  </a:t>
            </a:r>
            <a:endParaRPr lang="en-US" sz="4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= 40.915</a:t>
            </a:r>
            <a:endParaRPr lang="ru-RU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80305" y="332656"/>
            <a:ext cx="8280920" cy="1371451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chemeClr val="accent4">
                    <a:lumMod val="50000"/>
                  </a:schemeClr>
                </a:solidFill>
              </a:rPr>
              <a:t>Математическая 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эстафета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sz="3600" dirty="0" err="1" smtClean="0">
                <a:solidFill>
                  <a:schemeClr val="accent4">
                    <a:lumMod val="50000"/>
                  </a:schemeClr>
                </a:solidFill>
              </a:rPr>
              <a:t>Пазл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</a:rPr>
              <a:t> из трёх слагаемых»</a:t>
            </a:r>
            <a:endParaRPr lang="ru-R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AutoShape 8" descr="Картинки по запросу картинка пазл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EREGON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7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Картинки по запросу картинка пазл геометрическая ёлочка из треуголь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Картинки по запросу картинка пазл геометрическая ёлочка из треугольнико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по запросу картинка пазл геометрическая ёлочка из треугольнико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97" y="7937"/>
            <a:ext cx="7927673" cy="666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53000" y="3717032"/>
            <a:ext cx="5966666" cy="1112853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dirty="0" smtClean="0">
                <a:solidFill>
                  <a:srgbClr val="FF0000"/>
                </a:solidFill>
              </a:rPr>
              <a:t>Проверка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835696" y="2708920"/>
            <a:ext cx="6077954" cy="3961393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287.337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ru-RU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66.809 </a:t>
            </a:r>
          </a:p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63198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6" name="Picture 22" descr="Картинки по запросу картинка пазл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0337"/>
            <a:ext cx="2448272" cy="317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5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mycdn.me/image?t=52&amp;bid=838210960588&amp;id=838210960588&amp;plc=WEB&amp;tkn=*Zxae4MHxmCzH5pOAThoqwu2JmZ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5" y="15147"/>
            <a:ext cx="2386455" cy="238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mycdn.me/image?t=52&amp;bid=849185008844&amp;id=771455452876&amp;plc=WEB&amp;ts=00010003&amp;tkn=*u07J2qwxtdi_ZlTydRh9UV9RYP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831" y="2159921"/>
            <a:ext cx="2492636" cy="24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mycdn.me/image?t=52&amp;bid=552637193164&amp;id=552637193164&amp;plc=WEB&amp;tkn=*XEC3_bHeH19kggSLE_Kt0V6JWO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91" y="-17401"/>
            <a:ext cx="2358718" cy="235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mycdn.me/image?t=52&amp;bid=812769938636&amp;id=812769938636&amp;plc=WEB&amp;tkn=*2CGv2BHi0Jm_W9PNk_ECuDDUQ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1226"/>
            <a:ext cx="2471331" cy="247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mycdn.me/image?t=52&amp;bid=558712960716&amp;id=558712960716&amp;plc=WEB&amp;tkn=*7_R886OBSzMznFc-v20b9gFiT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4681498"/>
            <a:ext cx="2452577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i.mycdn.me/image?t=52&amp;bid=556244780492&amp;id=556244780492&amp;plc=WEB&amp;tkn=*LD3423ECEzG_h31WTrosNdp8Wm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" y="4652558"/>
            <a:ext cx="245876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i.mycdn.me/image?t=52&amp;bid=556244779468&amp;id=556244779468&amp;plc=WEB&amp;tkn=*Rl3e734NP5BYXN88uhXrxqUUzY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47" y="4652559"/>
            <a:ext cx="2292887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i.mycdn.me/image?t=52&amp;bid=556244781004&amp;id=556244781004&amp;plc=WEB&amp;tkn=*2Hu5G03NzpknrZlWac6dPIUT8q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90" y="4681498"/>
            <a:ext cx="234391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0"/>
          <a:stretch/>
        </p:blipFill>
        <p:spPr bwMode="auto">
          <a:xfrm>
            <a:off x="2324213" y="-17401"/>
            <a:ext cx="4491611" cy="235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 descr="Картинки по запросу картинки сонечко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765" y="2135228"/>
            <a:ext cx="4291303" cy="25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.mycdn.me/image?t=52&amp;bid=556245467340&amp;id=556245467340&amp;plc=WEB&amp;tkn=*0iUBp-rjG8KjwchN7eCHqpqUWV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814" y="2516273"/>
            <a:ext cx="2272322" cy="20872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3025" y="4064956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66"/>
                </a:solidFill>
                <a:latin typeface="arial"/>
              </a:rPr>
              <a:t>В каждом человеке есть солнце, только дайте ему светить</a:t>
            </a:r>
            <a:r>
              <a:rPr lang="ru-RU" sz="3200" b="1" dirty="0">
                <a:solidFill>
                  <a:srgbClr val="FF0000"/>
                </a:solidFill>
                <a:latin typeface="arial"/>
              </a:rPr>
              <a:t>.</a:t>
            </a:r>
            <a:r>
              <a:rPr lang="ru-RU" dirty="0">
                <a:solidFill>
                  <a:srgbClr val="FF0000"/>
                </a:solidFill>
                <a:latin typeface="arial"/>
              </a:rPr>
              <a:t> 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4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5400600" cy="388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400" l="400" r="98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67" y="332656"/>
            <a:ext cx="6346676" cy="63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708" y="692696"/>
            <a:ext cx="9775826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r="16002"/>
          <a:stretch/>
        </p:blipFill>
        <p:spPr bwMode="auto">
          <a:xfrm>
            <a:off x="1460089" y="4363936"/>
            <a:ext cx="5973097" cy="190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1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01208"/>
            <a:ext cx="8718897" cy="138173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effectLst/>
                <a:latin typeface="Arial"/>
                <a:ea typeface="Calibri"/>
              </a:rPr>
              <a:t>В трёх коробках </a:t>
            </a:r>
            <a:r>
              <a:rPr lang="ru-RU" sz="2400" dirty="0" err="1" smtClean="0">
                <a:effectLst/>
                <a:latin typeface="Arial"/>
                <a:ea typeface="Calibri"/>
              </a:rPr>
              <a:t>пазлов</a:t>
            </a:r>
            <a:r>
              <a:rPr lang="ru-RU" sz="2400" dirty="0" smtClean="0">
                <a:effectLst/>
                <a:latin typeface="Arial"/>
                <a:ea typeface="Calibri"/>
              </a:rPr>
              <a:t> - 33.000 </a:t>
            </a:r>
            <a:r>
              <a:rPr lang="ru-RU" sz="2400" dirty="0">
                <a:effectLst/>
                <a:latin typeface="Arial"/>
                <a:ea typeface="Calibri"/>
              </a:rPr>
              <a:t>элементов. </a:t>
            </a:r>
            <a:r>
              <a:rPr lang="ru-RU" sz="2400" dirty="0" smtClean="0">
                <a:effectLst/>
                <a:latin typeface="Arial"/>
                <a:ea typeface="Calibri"/>
              </a:rPr>
              <a:t>В первой и второй коробке-15.000 </a:t>
            </a:r>
            <a:r>
              <a:rPr lang="ru-RU" sz="2400" dirty="0" err="1" smtClean="0">
                <a:effectLst/>
                <a:latin typeface="Arial"/>
                <a:ea typeface="Calibri"/>
              </a:rPr>
              <a:t>пазлов</a:t>
            </a:r>
            <a:r>
              <a:rPr lang="ru-RU" sz="2400" dirty="0" smtClean="0">
                <a:effectLst/>
                <a:latin typeface="Arial"/>
                <a:ea typeface="Calibri"/>
              </a:rPr>
              <a:t>, </a:t>
            </a:r>
            <a:r>
              <a:rPr lang="ru-RU" sz="2400" dirty="0">
                <a:effectLst/>
                <a:latin typeface="Arial"/>
                <a:ea typeface="Calibri"/>
              </a:rPr>
              <a:t>во </a:t>
            </a:r>
            <a:r>
              <a:rPr lang="ru-RU" sz="2400" dirty="0" smtClean="0">
                <a:effectLst/>
                <a:latin typeface="Arial"/>
                <a:ea typeface="Calibri"/>
              </a:rPr>
              <a:t>второй и третьей -19.800. Сколько </a:t>
            </a:r>
            <a:r>
              <a:rPr lang="ru-RU" sz="2400" dirty="0" err="1" smtClean="0">
                <a:effectLst/>
                <a:latin typeface="Arial"/>
                <a:ea typeface="Calibri"/>
              </a:rPr>
              <a:t>пазлов</a:t>
            </a:r>
            <a:r>
              <a:rPr lang="ru-RU" sz="2400" dirty="0" smtClean="0">
                <a:effectLst/>
                <a:latin typeface="Arial"/>
                <a:ea typeface="Calibri"/>
              </a:rPr>
              <a:t> </a:t>
            </a:r>
            <a:r>
              <a:rPr lang="ru-RU" sz="2400" dirty="0">
                <a:effectLst/>
                <a:latin typeface="Arial"/>
                <a:ea typeface="Calibri"/>
              </a:rPr>
              <a:t>в каждой коробке отдельно?</a:t>
            </a:r>
            <a:r>
              <a:rPr lang="ru-RU" sz="2000" dirty="0">
                <a:effectLst/>
                <a:latin typeface="Arial"/>
                <a:ea typeface="Calibri"/>
              </a:rPr>
              <a:t> </a:t>
            </a:r>
            <a:endParaRPr lang="ru-RU" sz="2000" dirty="0"/>
          </a:p>
        </p:txBody>
      </p:sp>
      <p:pic>
        <p:nvPicPr>
          <p:cNvPr id="11266" name="Picture 2" descr="Картинки по запросу коробки с пазлам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t="11193" r="6080" b="13978"/>
          <a:stretch/>
        </p:blipFill>
        <p:spPr bwMode="auto">
          <a:xfrm>
            <a:off x="1403648" y="-75846"/>
            <a:ext cx="5316375" cy="33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ртинки по запросу коробки с пазлам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t="22031" r="12117" b="6719"/>
          <a:stretch/>
        </p:blipFill>
        <p:spPr bwMode="auto">
          <a:xfrm>
            <a:off x="4541636" y="2139646"/>
            <a:ext cx="4356773" cy="22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Картинки по запросу коробки с пазлам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" t="6452" r="7834" b="17116"/>
          <a:stretch/>
        </p:blipFill>
        <p:spPr bwMode="auto">
          <a:xfrm>
            <a:off x="962034" y="2924944"/>
            <a:ext cx="3456384" cy="22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33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10984" r="12413" b="13661"/>
          <a:stretch/>
        </p:blipFill>
        <p:spPr bwMode="auto">
          <a:xfrm>
            <a:off x="185590" y="0"/>
            <a:ext cx="8958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188640"/>
            <a:ext cx="5472608" cy="90634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МЕТОД «ПАЗЛ»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1710" y="1700808"/>
            <a:ext cx="9143999" cy="5157192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1группа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Краткая запись задачи.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Тип 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задачи.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 группа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План решения  задачи с помощью вопросов.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3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группа</a:t>
            </a: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Решение задачи с помощью арифметических действий.   </a:t>
            </a: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4 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группа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План решения  задачи с помощью буквенных выражений.   </a:t>
            </a:r>
          </a:p>
          <a:p>
            <a:pPr algn="ctr">
              <a:spcAft>
                <a:spcPts val="0"/>
              </a:spcAft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66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54312"/>
            <a:ext cx="8208912" cy="621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</a:t>
            </a:r>
          </a:p>
          <a:p>
            <a:pPr lvl="0" algn="ctr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1груп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 </a:t>
            </a:r>
            <a:endParaRPr lang="uk-UA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І– 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? 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15.000п.</a:t>
            </a:r>
          </a:p>
          <a:p>
            <a:pPr lvl="0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ІІ-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? 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                          33.000п.</a:t>
            </a:r>
          </a:p>
          <a:p>
            <a:pPr lvl="0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ІІІ-?           19.800п.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buClr>
                <a:srgbClr val="AD0101"/>
              </a:buClr>
              <a:buSzPct val="100000"/>
            </a:pPr>
            <a:endParaRPr lang="uk-UA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нахождение трёх чисел по их сумме и суммам двух слагаемых. </a:t>
            </a:r>
            <a:endParaRPr lang="uk-U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k-UA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uk-UA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</a:t>
            </a:r>
            <a:endParaRPr lang="uk-UA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помощью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вопросов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ctr">
              <a:spcBef>
                <a:spcPct val="20000"/>
              </a:spcBef>
              <a:buClr>
                <a:srgbClr val="AD0101"/>
              </a:buClr>
              <a:buSzPct val="100000"/>
            </a:pPr>
            <a:endParaRPr lang="uk-U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Сколько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пазлов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третьей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коробке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Сколько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пазлов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первой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коробке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Сколько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пазлов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коробке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1101408" y="1412776"/>
            <a:ext cx="432048" cy="72008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1531043" y="1758486"/>
            <a:ext cx="432048" cy="9144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3283629" y="1149896"/>
            <a:ext cx="432048" cy="1440160"/>
          </a:xfrm>
          <a:prstGeom prst="rightBrace">
            <a:avLst>
              <a:gd name="adj1" fmla="val 0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4312"/>
            <a:ext cx="2328863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6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22257"/>
            <a:ext cx="8568952" cy="622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Pct val="100000"/>
              <a:tabLst/>
              <a:defRPr/>
            </a:pPr>
            <a:r>
              <a:rPr kumimoji="0" 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0" 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группа</a:t>
            </a:r>
            <a:r>
              <a:rPr kumimoji="0" 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Pct val="100000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1) 33.000-15.000=18.000(п.)- в третьей коробке;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Pct val="100000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2) 33.000-19.800=13.200(п.)- в первой коробке;</a:t>
            </a:r>
          </a:p>
          <a:p>
            <a:pPr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ru-RU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40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15.000-13.200=1.800(п</a:t>
            </a:r>
            <a:r>
              <a:rPr lang="ru-RU" sz="240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uk-UA" sz="2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ru-RU" sz="24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19.800-18.000=1.800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(п.) 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Pct val="100000"/>
              <a:tabLst/>
              <a:defRPr/>
            </a:pPr>
            <a:r>
              <a:rPr kumimoji="0" 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kumimoji="0" lang="uk-UA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группа</a:t>
            </a:r>
            <a:endParaRPr kumimoji="0" lang="uk-UA" sz="2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І– ?         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а+в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         d                      </a:t>
            </a:r>
            <a:endParaRPr lang="uk-UA" sz="24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ІІ-? 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           </a:t>
            </a:r>
            <a:r>
              <a:rPr lang="uk-UA" sz="2400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</a:t>
            </a:r>
            <a:r>
              <a:rPr lang="uk-UA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+с</a:t>
            </a: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</a:t>
            </a:r>
          </a:p>
          <a:p>
            <a:pPr lvl="0">
              <a:spcBef>
                <a:spcPct val="20000"/>
              </a:spcBef>
              <a:buClr>
                <a:srgbClr val="AD0101"/>
              </a:buClr>
              <a:buSzPct val="100000"/>
            </a:pPr>
            <a:r>
              <a:rPr lang="uk-UA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ІІІ-</a:t>
            </a:r>
            <a:r>
              <a:rPr lang="uk-UA" sz="2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?           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Pct val="100000"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Pct val="100000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1) d-(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+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в)=с      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Pct val="100000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2)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d-(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+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с)=а    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Pct val="100000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3) (</a:t>
            </a:r>
            <a:r>
              <a:rPr kumimoji="0" lang="ru-RU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а+в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)-а=в , 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или 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3)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+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с)-с=в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Pct val="100000"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31" y="2674933"/>
            <a:ext cx="450850" cy="83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авая фигурная скобка 3"/>
          <p:cNvSpPr/>
          <p:nvPr/>
        </p:nvSpPr>
        <p:spPr>
          <a:xfrm>
            <a:off x="2103738" y="3319506"/>
            <a:ext cx="432048" cy="71435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22" y="2674933"/>
            <a:ext cx="450850" cy="135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26503"/>
            <a:ext cx="3192959" cy="30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4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340768"/>
            <a:ext cx="7560840" cy="273630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Домашнее задание</a:t>
            </a:r>
            <a:b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005064"/>
            <a:ext cx="8424936" cy="2160240"/>
          </a:xfrm>
        </p:spPr>
        <p:txBody>
          <a:bodyPr>
            <a:noAutofit/>
          </a:bodyPr>
          <a:lstStyle/>
          <a:p>
            <a:pPr algn="l"/>
            <a:r>
              <a:rPr lang="ru-RU" sz="4000" dirty="0"/>
              <a:t>Составить и решить </a:t>
            </a:r>
            <a:r>
              <a:rPr lang="ru-RU" sz="4000" dirty="0" smtClean="0"/>
              <a:t>задачу №426 с</a:t>
            </a:r>
            <a:r>
              <a:rPr lang="ru-RU" sz="4000" dirty="0"/>
              <a:t>. </a:t>
            </a:r>
            <a:r>
              <a:rPr lang="ru-RU" sz="4000" dirty="0" smtClean="0"/>
              <a:t>69 по </a:t>
            </a:r>
            <a:r>
              <a:rPr lang="ru-RU" sz="4000" dirty="0"/>
              <a:t>краткой </a:t>
            </a:r>
            <a:r>
              <a:rPr lang="ru-RU" sz="4000" dirty="0" smtClean="0"/>
              <a:t>записи, применив метод «</a:t>
            </a:r>
            <a:r>
              <a:rPr lang="ru-RU" sz="4000" dirty="0" err="1" smtClean="0"/>
              <a:t>Пазл</a:t>
            </a:r>
            <a:r>
              <a:rPr lang="ru-RU" sz="4000" dirty="0" smtClean="0"/>
              <a:t>»</a:t>
            </a:r>
            <a:endParaRPr lang="ru-RU" sz="4000" dirty="0"/>
          </a:p>
          <a:p>
            <a:endParaRPr lang="ru-RU" sz="6000" dirty="0"/>
          </a:p>
        </p:txBody>
      </p:sp>
      <p:pic>
        <p:nvPicPr>
          <p:cNvPr id="3079" name="Picture 7" descr="Картинки по запросу картинка пазл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24036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00447"/>
            <a:ext cx="2160240" cy="20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96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77825"/>
            <a:ext cx="8328025" cy="610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79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00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805993"/>
            <a:ext cx="504056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Arial"/>
                <a:ea typeface="Calibri"/>
                <a:cs typeface="Times New Roman"/>
              </a:rPr>
              <a:t>УРОК МАТЕМАТИКИ </a:t>
            </a:r>
            <a:endParaRPr lang="ru-RU" sz="3200" b="1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74" y="4005064"/>
            <a:ext cx="2328863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64670" y="4394318"/>
            <a:ext cx="2448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 У меня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получилось …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Было интересно…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применил знания…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0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7982273" cy="2016224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sz="2800" dirty="0">
                <a:solidFill>
                  <a:srgbClr val="C00000"/>
                </a:solidFill>
                <a:effectLst/>
                <a:latin typeface="Arial"/>
                <a:ea typeface="Calibri"/>
                <a:cs typeface="Times New Roman"/>
              </a:rPr>
              <a:t>Пусть жизнь всегда прекрасной будет.</a:t>
            </a:r>
            <a:r>
              <a:rPr lang="ru-RU" sz="2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2800" dirty="0">
                <a:solidFill>
                  <a:srgbClr val="C00000"/>
                </a:solidFill>
                <a:effectLst/>
                <a:latin typeface="Arial"/>
                <a:ea typeface="Calibri"/>
              </a:rPr>
              <a:t>Пусть радуга в нас всех живёт,</a:t>
            </a:r>
            <a:br>
              <a:rPr lang="ru-RU" sz="2800" dirty="0">
                <a:solidFill>
                  <a:srgbClr val="C00000"/>
                </a:solidFill>
                <a:effectLst/>
                <a:latin typeface="Arial"/>
                <a:ea typeface="Calibri"/>
              </a:rPr>
            </a:br>
            <a:r>
              <a:rPr lang="ru-RU" sz="2800" dirty="0">
                <a:solidFill>
                  <a:srgbClr val="C00000"/>
                </a:solidFill>
                <a:effectLst/>
                <a:latin typeface="Arial"/>
                <a:ea typeface="Calibri"/>
              </a:rPr>
              <a:t>Давайте же делиться ею всюду,</a:t>
            </a:r>
            <a:br>
              <a:rPr lang="ru-RU" sz="2800" dirty="0">
                <a:solidFill>
                  <a:srgbClr val="C00000"/>
                </a:solidFill>
                <a:effectLst/>
                <a:latin typeface="Arial"/>
                <a:ea typeface="Calibri"/>
              </a:rPr>
            </a:br>
            <a:r>
              <a:rPr lang="ru-RU" sz="2800" dirty="0">
                <a:solidFill>
                  <a:srgbClr val="C00000"/>
                </a:solidFill>
                <a:effectLst/>
                <a:latin typeface="Arial"/>
                <a:ea typeface="Calibri"/>
              </a:rPr>
              <a:t>Чтоб расцветало всё вокруг…</a:t>
            </a:r>
            <a:endParaRPr lang="ru-RU" sz="2800" dirty="0"/>
          </a:p>
        </p:txBody>
      </p:sp>
      <p:pic>
        <p:nvPicPr>
          <p:cNvPr id="12290" name="Picture 2" descr="Картинки по запросу картинка пазлы радуг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0" b="97250" l="1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3954016" cy="395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22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3175" r="1843" b="4655"/>
          <a:stretch/>
        </p:blipFill>
        <p:spPr bwMode="auto">
          <a:xfrm>
            <a:off x="0" y="0"/>
            <a:ext cx="9128395" cy="685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7941" y="1124744"/>
            <a:ext cx="6512511" cy="179313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</a:rPr>
              <a:t>Спасибо за работу на уроке!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3212976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Окончен урок, и выполнен план.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Спасибо, ребята, огромное вам.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За то, что упорно и дружно трудились,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И знания точно уж вам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пригодились.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ртинка радужные пазлы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4029" r="2476" b="341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Картинки по запросу картинка пазлы смайли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30451"/>
          <a:stretch/>
        </p:blipFill>
        <p:spPr bwMode="auto">
          <a:xfrm>
            <a:off x="4860032" y="260648"/>
            <a:ext cx="4072668" cy="39746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869160"/>
            <a:ext cx="85371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800" dirty="0">
                <a:solidFill>
                  <a:schemeClr val="accent5"/>
                </a:solidFill>
                <a:latin typeface="Arial"/>
                <a:ea typeface="Calibri"/>
                <a:cs typeface="Times New Roman"/>
              </a:rPr>
              <a:t>Мы хороший дружный класс</a:t>
            </a:r>
            <a:endParaRPr lang="ru-RU" sz="4800" dirty="0">
              <a:solidFill>
                <a:schemeClr val="accent5"/>
              </a:solidFill>
              <a:latin typeface="Calibri"/>
              <a:ea typeface="Calibri"/>
              <a:cs typeface="Times New Roman"/>
            </a:endParaRPr>
          </a:p>
          <a:p>
            <a:r>
              <a:rPr lang="ru-RU" sz="4800" dirty="0">
                <a:solidFill>
                  <a:schemeClr val="accent5"/>
                </a:solidFill>
                <a:latin typeface="Arial"/>
                <a:ea typeface="Calibri"/>
                <a:cs typeface="Times New Roman"/>
              </a:rPr>
              <a:t>Все получится у нас!</a:t>
            </a:r>
            <a:endParaRPr lang="ru-RU" sz="4800" dirty="0">
              <a:solidFill>
                <a:schemeClr val="accent5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96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Картинки по запросу картинка пазл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5" r="11168" b="17835"/>
          <a:stretch/>
        </p:blipFill>
        <p:spPr bwMode="auto">
          <a:xfrm>
            <a:off x="5745811" y="3008671"/>
            <a:ext cx="3398189" cy="384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Картинки по запросу красный паз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" y="188640"/>
            <a:ext cx="1740422" cy="122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29" r="51137" b="1"/>
          <a:stretch/>
        </p:blipFill>
        <p:spPr bwMode="auto">
          <a:xfrm>
            <a:off x="251520" y="188640"/>
            <a:ext cx="889248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4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ртинки по запросу картинка пазл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51520" y="620688"/>
            <a:ext cx="8568952" cy="4032448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ФОРМУЛА УСПЕХА</a:t>
            </a:r>
            <a:r>
              <a:rPr lang="ru-RU" sz="36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36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36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36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</a:t>
            </a:r>
            <a:r>
              <a:rPr lang="ru-RU" sz="36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СТАРАНИЕ + ВНИМАНИЕ +</a:t>
            </a:r>
            <a:br>
              <a:rPr lang="ru-RU" sz="36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ТРУДОЛЮБИЕ = УСПЕХ. </a:t>
            </a:r>
            <a:br>
              <a:rPr lang="ru-RU" sz="36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endParaRPr lang="ru-RU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8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14665" r="2355" b="13227"/>
          <a:stretch/>
        </p:blipFill>
        <p:spPr bwMode="auto">
          <a:xfrm>
            <a:off x="4136603" y="4093954"/>
            <a:ext cx="4984955" cy="275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16095" b="4551"/>
          <a:stretch/>
        </p:blipFill>
        <p:spPr bwMode="auto">
          <a:xfrm>
            <a:off x="245066" y="188640"/>
            <a:ext cx="7113944" cy="423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картинка пазл правильная осан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8" b="90170"/>
          <a:stretch/>
        </p:blipFill>
        <p:spPr bwMode="auto">
          <a:xfrm>
            <a:off x="6796011" y="332656"/>
            <a:ext cx="234798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картинка пазлы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96" l="75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3" y="4547778"/>
            <a:ext cx="2326214" cy="22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картинка пазл правильная осан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-55" r="47210" b="90090"/>
          <a:stretch/>
        </p:blipFill>
        <p:spPr bwMode="auto">
          <a:xfrm>
            <a:off x="187104" y="4562028"/>
            <a:ext cx="3757833" cy="4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Картинки по запросу картинка пазлы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96" l="75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36" y="1412776"/>
            <a:ext cx="2326214" cy="22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05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картинка трафарет пазла"/>
          <p:cNvPicPr/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06" y="457200"/>
            <a:ext cx="6115050" cy="61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3" name="Рисунок 5" descr="Картинки по запросу картинка вопросительного зна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6754" r="11604" b="5453"/>
          <a:stretch>
            <a:fillRect/>
          </a:stretch>
        </p:blipFill>
        <p:spPr bwMode="auto">
          <a:xfrm>
            <a:off x="3812233" y="2205037"/>
            <a:ext cx="1270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4251970" y="4000500"/>
            <a:ext cx="390525" cy="40957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11922" y="3205162"/>
            <a:ext cx="5070619" cy="326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0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altLang="ru-RU" sz="20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altLang="ru-RU" sz="20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908720"/>
            <a:ext cx="14709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+</a:t>
            </a:r>
            <a:r>
              <a:rPr lang="ru-RU" sz="9600" dirty="0">
                <a:latin typeface="Calibri"/>
                <a:ea typeface="Calibri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69331" y="894370"/>
            <a:ext cx="8909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036497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38" y="232885"/>
            <a:ext cx="9036497" cy="4340178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>
                <a:solidFill>
                  <a:srgbClr val="7030A0"/>
                </a:solidFill>
                <a:effectLst/>
                <a:latin typeface="Arial"/>
                <a:ea typeface="Calibri"/>
              </a:rPr>
              <a:t>Математический </a:t>
            </a:r>
            <a:r>
              <a:rPr lang="ru-RU" sz="6000" dirty="0" smtClean="0">
                <a:solidFill>
                  <a:srgbClr val="7030A0"/>
                </a:solidFill>
                <a:effectLst/>
                <a:latin typeface="Arial"/>
                <a:ea typeface="Calibri"/>
              </a:rPr>
              <a:t>диктант</a:t>
            </a:r>
            <a:br>
              <a:rPr lang="ru-RU" sz="6000" dirty="0" smtClean="0">
                <a:solidFill>
                  <a:srgbClr val="7030A0"/>
                </a:solidFill>
                <a:effectLst/>
                <a:latin typeface="Arial"/>
                <a:ea typeface="Calibri"/>
              </a:rPr>
            </a:br>
            <a:r>
              <a:rPr lang="ru-RU" sz="6000" dirty="0">
                <a:solidFill>
                  <a:srgbClr val="FF0000"/>
                </a:solidFill>
                <a:effectLst/>
                <a:latin typeface="Arial"/>
                <a:ea typeface="Calibri"/>
              </a:rPr>
              <a:t>ПРОВЕРКА</a:t>
            </a:r>
            <a:br>
              <a:rPr lang="ru-RU" sz="6000" dirty="0">
                <a:solidFill>
                  <a:srgbClr val="FF0000"/>
                </a:solidFill>
                <a:effectLst/>
                <a:latin typeface="Arial"/>
                <a:ea typeface="Calibri"/>
              </a:rPr>
            </a:br>
            <a:r>
              <a:rPr lang="ru-RU" sz="4800" dirty="0" smtClean="0">
                <a:effectLst/>
                <a:latin typeface="Arial"/>
                <a:ea typeface="Calibri"/>
              </a:rPr>
              <a:t/>
            </a:r>
            <a:br>
              <a:rPr lang="ru-RU" sz="4800" dirty="0" smtClean="0">
                <a:effectLst/>
                <a:latin typeface="Arial"/>
                <a:ea typeface="Calibri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85028" y="3509887"/>
            <a:ext cx="5466438" cy="1800200"/>
          </a:xfrm>
        </p:spPr>
        <p:txBody>
          <a:bodyPr>
            <a:noAutofit/>
          </a:bodyPr>
          <a:lstStyle/>
          <a:p>
            <a:pPr algn="ctr"/>
            <a:r>
              <a:rPr lang="ru-RU" sz="8800" dirty="0">
                <a:solidFill>
                  <a:srgbClr val="FFFF00"/>
                </a:solidFill>
              </a:rPr>
              <a:t>101.101</a:t>
            </a:r>
          </a:p>
        </p:txBody>
      </p:sp>
    </p:spTree>
    <p:extLst>
      <p:ext uri="{BB962C8B-B14F-4D97-AF65-F5344CB8AC3E}">
        <p14:creationId xmlns:p14="http://schemas.microsoft.com/office/powerpoint/2010/main" val="201522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картинка пазл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3"/>
          <a:stretch/>
        </p:blipFill>
        <p:spPr bwMode="auto">
          <a:xfrm>
            <a:off x="-180528" y="5329"/>
            <a:ext cx="9144000" cy="685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631833" cy="388843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effectLst/>
                <a:latin typeface="Arial"/>
                <a:ea typeface="Times New Roman"/>
                <a:cs typeface="Times New Roman"/>
              </a:rPr>
              <a:t>Тема урока</a:t>
            </a:r>
            <a:r>
              <a:rPr lang="ru-RU" sz="3200" dirty="0">
                <a:solidFill>
                  <a:schemeClr val="tx1"/>
                </a:solidFill>
                <a:effectLst/>
                <a:latin typeface="Arial"/>
                <a:ea typeface="Times New Roman"/>
                <a:cs typeface="Times New Roman"/>
              </a:rPr>
              <a:t>:</a:t>
            </a:r>
            <a:r>
              <a:rPr lang="ru-RU" sz="32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> «</a:t>
            </a:r>
            <a:r>
              <a:rPr lang="ru-RU" sz="3200" dirty="0">
                <a:solidFill>
                  <a:schemeClr val="tx1"/>
                </a:solidFill>
                <a:effectLst/>
                <a:latin typeface="Arial"/>
                <a:ea typeface="Times New Roman"/>
                <a:cs typeface="Times New Roman"/>
              </a:rPr>
              <a:t>Сложение и вычитание многозначных чисел. Проверка правильности выполнения действий. Работа над задачей,  решение которой опирается на правило нахождения неизвестного слагаемого»</a:t>
            </a:r>
            <a:r>
              <a:rPr lang="ru-RU" sz="2000" dirty="0">
                <a:solidFill>
                  <a:schemeClr val="accent6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schemeClr val="accent6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2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4F4F4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NewsPrint">
      <a:dk1>
        <a:sysClr val="windowText" lastClr="000000"/>
      </a:dk1>
      <a:lt1>
        <a:sysClr val="window" lastClr="F4F4F4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2031</TotalTime>
  <Words>470</Words>
  <Application>Microsoft Office PowerPoint</Application>
  <PresentationFormat>Экран (4:3)</PresentationFormat>
  <Paragraphs>92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Воздушный поток</vt:lpstr>
      <vt:lpstr>Волна</vt:lpstr>
      <vt:lpstr>Презентация к уроку математики  учителя начальных классов Молочанского НВК «ООШ  І-ІІІ ст.-гимназия» Решетняк Светланы Валерьевны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Математический диктант ПРОВЕРКА  </vt:lpstr>
      <vt:lpstr>Тема урока: «Сложение и вычитание многозначных чисел. Проверка правильности выполнения действий. Работа над задачей,  решение которой опирается на правило нахождения неизвестного слагаемого» </vt:lpstr>
      <vt:lpstr>Презентация PowerPoint</vt:lpstr>
      <vt:lpstr>Презентация PowerPoint</vt:lpstr>
      <vt:lpstr>Презентация PowerPoint</vt:lpstr>
      <vt:lpstr>а = 30. 707  в = 215.715   с = 40.915 </vt:lpstr>
      <vt:lpstr>Презентация PowerPoint</vt:lpstr>
      <vt:lpstr>Зарядка для глаз</vt:lpstr>
      <vt:lpstr>Презентация PowerPoint</vt:lpstr>
      <vt:lpstr>Математическая эстафета «Пазл из трёх слагаемых»</vt:lpstr>
      <vt:lpstr>Презентация PowerPoint</vt:lpstr>
      <vt:lpstr>Проверка</vt:lpstr>
      <vt:lpstr>Презентация PowerPoint</vt:lpstr>
      <vt:lpstr>В трёх коробках пазлов - 33.000 элементов. В первой и второй коробке-15.000 пазлов, во второй и третьей -19.800. Сколько пазлов в каждой коробке отдельно? </vt:lpstr>
      <vt:lpstr>МЕТОД «ПАЗЛ» </vt:lpstr>
      <vt:lpstr>Презентация PowerPoint</vt:lpstr>
      <vt:lpstr>Презентация PowerPoint</vt:lpstr>
      <vt:lpstr>Домашнее задание   </vt:lpstr>
      <vt:lpstr>Презентация PowerPoint</vt:lpstr>
      <vt:lpstr>Презентация PowerPoint</vt:lpstr>
      <vt:lpstr>Пусть жизнь всегда прекрасной будет. Пусть радуга в нас всех живёт, Давайте же делиться ею всюду, Чтоб расцветало всё вокруг…</vt:lpstr>
      <vt:lpstr>Спасибо за работу на уроке!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63</cp:revision>
  <dcterms:created xsi:type="dcterms:W3CDTF">2016-12-04T14:15:42Z</dcterms:created>
  <dcterms:modified xsi:type="dcterms:W3CDTF">2016-12-14T16:53:15Z</dcterms:modified>
</cp:coreProperties>
</file>