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9" r:id="rId2"/>
    <p:sldId id="284" r:id="rId3"/>
    <p:sldId id="268" r:id="rId4"/>
    <p:sldId id="270" r:id="rId5"/>
    <p:sldId id="278" r:id="rId6"/>
    <p:sldId id="271" r:id="rId7"/>
    <p:sldId id="272" r:id="rId8"/>
    <p:sldId id="273" r:id="rId9"/>
    <p:sldId id="285" r:id="rId10"/>
    <p:sldId id="274" r:id="rId11"/>
    <p:sldId id="286" r:id="rId12"/>
    <p:sldId id="288" r:id="rId13"/>
    <p:sldId id="276" r:id="rId14"/>
    <p:sldId id="279" r:id="rId15"/>
    <p:sldId id="280" r:id="rId16"/>
    <p:sldId id="281" r:id="rId17"/>
    <p:sldId id="283" r:id="rId18"/>
    <p:sldId id="282" r:id="rId19"/>
    <p:sldId id="26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1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1C63F-BE30-4A01-9702-C235252CC3DA}" type="datetimeFigureOut">
              <a:rPr lang="ru-RU" smtClean="0"/>
              <a:t>29.08.2017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4D499-6F2A-4B22-AA63-D5ECDC6E63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1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4D499-6F2A-4B22-AA63-D5ECDC6E63EE}" type="slidenum">
              <a:rPr lang="ru-RU" smtClean="0"/>
              <a:t>3</a:t>
            </a:fld>
            <a:endParaRPr lang="ru-RU"/>
          </a:p>
        </p:txBody>
      </p:sp>
      <p:pic>
        <p:nvPicPr>
          <p:cNvPr id="6146" name="Picture 2" descr="C:\Users\Админ\Desktop\21078346_1938185123068403_6190175587122983615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696" y="4211960"/>
            <a:ext cx="5688632" cy="4320480"/>
          </a:xfrm>
          <a:prstGeom prst="rect">
            <a:avLst/>
          </a:prstGeom>
          <a:noFill/>
        </p:spPr>
      </p:pic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179A-8F46-45D1-AB97-E767C5653E57}" type="datetimeFigureOut">
              <a:rPr lang="ru-RU"/>
              <a:pPr>
                <a:defRPr/>
              </a:pPr>
              <a:t>29.08.2017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BB55F-61ED-4687-945F-B55AD98322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0B932oDe1i-3fQmx3SDNWdVk2NTQ/view?usp=sharing" TargetMode="External"/><Relationship Id="rId2" Type="http://schemas.openxmlformats.org/officeDocument/2006/relationships/hyperlink" Target="https://drive.google.com/file/d/0B932oDe1i-3fWFRyV3JjMU9PdEE/view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hyperlink" Target="http://molshkola2.klasna.com/ru/photoalbum/100579" TargetMode="External"/><Relationship Id="rId4" Type="http://schemas.openxmlformats.org/officeDocument/2006/relationships/hyperlink" Target="https://drive.google.com/file/d/0B932oDe1i-3fU2Z1SE04dlZfbTA/view?usp=sharin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722563" y="4652963"/>
            <a:ext cx="3846512" cy="8699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uk-UA" sz="2400" i="1" dirty="0" smtClean="0">
                <a:latin typeface="Monotype Corsiva" pitchFamily="66" charset="0"/>
                <a:cs typeface="Times New Roman" pitchFamily="18" charset="0"/>
              </a:rPr>
              <a:t>2017р</a:t>
            </a:r>
            <a:endParaRPr lang="ru-RU" sz="2400" i="1" dirty="0" smtClean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1400781">
            <a:off x="1809750" y="1512888"/>
            <a:ext cx="5988050" cy="177323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4800" dirty="0">
              <a:solidFill>
                <a:srgbClr val="C00000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341438"/>
            <a:ext cx="4572000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«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</a:rPr>
              <a:t>Упра</a:t>
            </a:r>
            <a:r>
              <a:rPr lang="uk-UA" sz="2800" dirty="0" err="1" smtClean="0">
                <a:solidFill>
                  <a:srgbClr val="FF0000"/>
                </a:solidFill>
                <a:latin typeface="Arial Black" pitchFamily="34" charset="0"/>
              </a:rPr>
              <a:t>влінський</a:t>
            </a:r>
            <a:r>
              <a:rPr lang="uk-UA" sz="2800" dirty="0" smtClean="0">
                <a:solidFill>
                  <a:srgbClr val="FF0000"/>
                </a:solidFill>
                <a:latin typeface="Arial Black" pitchFamily="34" charset="0"/>
              </a:rPr>
              <a:t> супровід підготовки вчителів до участі у фахових конкурсах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»</a:t>
            </a:r>
          </a:p>
          <a:p>
            <a:pPr algn="ctr">
              <a:defRPr/>
            </a:pPr>
            <a:endParaRPr lang="uk-UA" sz="2800" dirty="0" smtClean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підготувала :Романова М.І.</a:t>
            </a:r>
          </a:p>
          <a:p>
            <a:pPr algn="ctr">
              <a:defRPr/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директор </a:t>
            </a:r>
            <a:r>
              <a:rPr lang="uk-UA" dirty="0" err="1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Молочанського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НВК “ЗОШ </a:t>
            </a:r>
            <a:r>
              <a:rPr lang="uk-UA" dirty="0" err="1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І-ІІІст.-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uk-UA" dirty="0" err="1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гімназія”</a:t>
            </a:r>
            <a:endParaRPr lang="ru-RU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ВІДКРИТИЙ УРОК-ДОСЛІДЖЕННЯ З БІОЛОГІЇ</a:t>
            </a:r>
            <a:br>
              <a:rPr lang="uk-UA" sz="3200" b="1" dirty="0" smtClean="0">
                <a:solidFill>
                  <a:srgbClr val="FF0000"/>
                </a:solidFill>
              </a:rPr>
            </a:br>
            <a:r>
              <a:rPr lang="uk-UA" sz="3200" b="1" dirty="0" smtClean="0">
                <a:solidFill>
                  <a:srgbClr val="FF0000"/>
                </a:solidFill>
              </a:rPr>
              <a:t>ТЕМА: «КРОВ»  8а кл  Бурило Г.П.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099284"/>
            <a:ext cx="4176464" cy="33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97417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Відкритий урок – проект</a:t>
            </a:r>
            <a:br>
              <a:rPr lang="uk-UA" sz="3200" b="1" dirty="0" smtClean="0">
                <a:solidFill>
                  <a:srgbClr val="FF0000"/>
                </a:solidFill>
              </a:rPr>
            </a:br>
            <a:r>
              <a:rPr lang="uk-UA" sz="3200" b="1" dirty="0" smtClean="0">
                <a:solidFill>
                  <a:srgbClr val="FF0000"/>
                </a:solidFill>
              </a:rPr>
              <a:t> «</a:t>
            </a:r>
            <a:r>
              <a:rPr lang="uk-UA" sz="3200" b="1" dirty="0" smtClean="0">
                <a:solidFill>
                  <a:schemeClr val="tx2"/>
                </a:solidFill>
              </a:rPr>
              <a:t>Народні музичні інструменти»       </a:t>
            </a:r>
            <a:r>
              <a:rPr lang="uk-UA" sz="3200" b="1" dirty="0" smtClean="0">
                <a:solidFill>
                  <a:srgbClr val="FF0000"/>
                </a:solidFill>
              </a:rPr>
              <a:t>5-а кл </a:t>
            </a:r>
            <a:r>
              <a:rPr lang="uk-UA" sz="3200" b="1" dirty="0" err="1" smtClean="0">
                <a:solidFill>
                  <a:srgbClr val="FF0000"/>
                </a:solidFill>
              </a:rPr>
              <a:t>Турупалова</a:t>
            </a:r>
            <a:r>
              <a:rPr lang="uk-UA" sz="3200" b="1" dirty="0" smtClean="0">
                <a:solidFill>
                  <a:srgbClr val="FF0000"/>
                </a:solidFill>
              </a:rPr>
              <a:t> Л.О.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Лариса\Desktop\фото на урок 5-а\3. И тут нас поделили на группы. Сопилка.(рис. сопилка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02" y="1600200"/>
            <a:ext cx="727859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74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uk-UA" sz="3100" b="1" dirty="0">
                <a:solidFill>
                  <a:srgbClr val="FF0000"/>
                </a:solidFill>
              </a:rPr>
              <a:t>Відкритий </a:t>
            </a:r>
            <a:r>
              <a:rPr lang="uk-UA" sz="3100" b="1" dirty="0" err="1" smtClean="0">
                <a:solidFill>
                  <a:srgbClr val="FF0000"/>
                </a:solidFill>
              </a:rPr>
              <a:t>урок-пазл</a:t>
            </a:r>
            <a:r>
              <a:rPr lang="uk-UA" sz="3100" b="1" dirty="0" smtClean="0">
                <a:solidFill>
                  <a:srgbClr val="FF0000"/>
                </a:solidFill>
              </a:rPr>
              <a:t> </a:t>
            </a:r>
            <a:r>
              <a:rPr lang="uk-UA" sz="3100" b="1" dirty="0">
                <a:solidFill>
                  <a:srgbClr val="FF0000"/>
                </a:solidFill>
              </a:rPr>
              <a:t>з математики </a:t>
            </a:r>
            <a:br>
              <a:rPr lang="uk-UA" sz="3100" b="1" dirty="0">
                <a:solidFill>
                  <a:srgbClr val="FF0000"/>
                </a:solidFill>
              </a:rPr>
            </a:br>
            <a:r>
              <a:rPr lang="uk-UA" sz="3100" b="1" dirty="0">
                <a:solidFill>
                  <a:srgbClr val="FF0000"/>
                </a:solidFill>
              </a:rPr>
              <a:t>«Додавання й віднімання багатоцифрових чисел»  4б   </a:t>
            </a:r>
            <a:r>
              <a:rPr lang="uk-UA" b="1" dirty="0" err="1">
                <a:solidFill>
                  <a:srgbClr val="FF0000"/>
                </a:solidFill>
              </a:rPr>
              <a:t>Решетняк</a:t>
            </a:r>
            <a:r>
              <a:rPr lang="uk-UA" b="1" dirty="0">
                <a:solidFill>
                  <a:srgbClr val="FF0000"/>
                </a:solidFill>
              </a:rPr>
              <a:t> С.В.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700808"/>
            <a:ext cx="86741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54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990600"/>
            <a:ext cx="86741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34950" y="78658"/>
            <a:ext cx="8674100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00FF"/>
                </a:solidFill>
              </a:rPr>
              <a:t>Власний   </a:t>
            </a:r>
            <a:r>
              <a:rPr lang="uk-UA" sz="4000" b="1" dirty="0" smtClean="0">
                <a:solidFill>
                  <a:srgbClr val="0000FF"/>
                </a:solidFill>
              </a:rPr>
              <a:t>інтернет   ресурс</a:t>
            </a:r>
            <a:endParaRPr lang="ru-RU" sz="4000" b="1" dirty="0">
              <a:solidFill>
                <a:srgbClr val="0000FF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4950" y="5872696"/>
            <a:ext cx="8674100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16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 І місце в н</a:t>
            </a:r>
            <a:r>
              <a:rPr lang="de-DE" sz="2400" b="1" dirty="0" smtClean="0">
                <a:solidFill>
                  <a:srgbClr val="FF0000"/>
                </a:solidFill>
              </a:rPr>
              <a:t>o</a:t>
            </a:r>
            <a:r>
              <a:rPr lang="uk-UA" sz="2400" b="1" dirty="0" smtClean="0">
                <a:solidFill>
                  <a:srgbClr val="FF0000"/>
                </a:solidFill>
              </a:rPr>
              <a:t>м</a:t>
            </a:r>
            <a:r>
              <a:rPr lang="de-DE" sz="2400" b="1" dirty="0" smtClean="0">
                <a:solidFill>
                  <a:srgbClr val="FF0000"/>
                </a:solidFill>
              </a:rPr>
              <a:t>i</a:t>
            </a:r>
            <a:r>
              <a:rPr lang="uk-UA" sz="2400" b="1" dirty="0" smtClean="0">
                <a:solidFill>
                  <a:srgbClr val="FF0000"/>
                </a:solidFill>
              </a:rPr>
              <a:t>нації  </a:t>
            </a:r>
            <a:r>
              <a:rPr lang="en-US" sz="2400" b="1" dirty="0" smtClean="0">
                <a:solidFill>
                  <a:srgbClr val="FF0000"/>
                </a:solidFill>
              </a:rPr>
              <a:t>Primary School Division</a:t>
            </a:r>
            <a:r>
              <a:rPr lang="uk-UA" sz="2400" b="1" dirty="0" smtClean="0">
                <a:solidFill>
                  <a:srgbClr val="FF0000"/>
                </a:solidFill>
              </a:rPr>
              <a:t> (США)</a:t>
            </a:r>
            <a:br>
              <a:rPr lang="uk-UA" sz="2400" b="1" dirty="0" smtClean="0">
                <a:solidFill>
                  <a:srgbClr val="FF0000"/>
                </a:solidFill>
              </a:rPr>
            </a:br>
            <a:r>
              <a:rPr lang="uk-UA" sz="2400" b="1" dirty="0" smtClean="0">
                <a:solidFill>
                  <a:srgbClr val="FF0000"/>
                </a:solidFill>
              </a:rPr>
              <a:t>(3а кл Петренко Г.В.)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Содержимое 3" descr="C:\Users\Админ\AppData\Local\Temp\FotorCreated (2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Голуби миру долетіли до Мексики,Кенії, Іспанії,Росії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Users\Админ\AppData\Local\Temp\SAM_073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34481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Роботи наших учнів на виставках в США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N:\12473684_10153671637089671_6626692516750840842_o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628800"/>
            <a:ext cx="4680519" cy="394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Админ\Desktop\20841817_10155102124074671_457656755171326031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32656"/>
            <a:ext cx="3770029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Участь в конкурсі </a:t>
            </a:r>
            <a:r>
              <a:rPr lang="uk-UA" sz="3600" b="1" dirty="0" err="1" smtClean="0">
                <a:solidFill>
                  <a:srgbClr val="FF0000"/>
                </a:solidFill>
              </a:rPr>
              <a:t>“Освіта</a:t>
            </a:r>
            <a:r>
              <a:rPr lang="uk-UA" sz="3600" b="1" dirty="0" smtClean="0">
                <a:solidFill>
                  <a:srgbClr val="FF0000"/>
                </a:solidFill>
              </a:rPr>
              <a:t> Запорізького краю 2017”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00200"/>
            <a:ext cx="4176464" cy="47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84784"/>
            <a:ext cx="3635449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Поширення передового педагогічного досвіду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://file.mobilmusic.ru/d0/a7/5c/78438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" y="1268759"/>
            <a:ext cx="9118082" cy="5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danalibmv.narod.ru/flower/05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32175"/>
            <a:ext cx="4032448" cy="354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446"/>
            <a:ext cx="9158808" cy="15536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48" name="Picture 8" descr="девушки на аву со спины, сделать анимацию из фото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2757"/>
            <a:ext cx="4032448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playcast.ru/uploads/2015/07/02/14182140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79970"/>
            <a:ext cx="17526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animashki.kak2z.org/pic/7/babochkia-44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5227">
            <a:off x="6162188" y="4616878"/>
            <a:ext cx="1885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76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Мета: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800" i="1" dirty="0" smtClean="0"/>
              <a:t>вдосконалити процес підготовки й проведення Всеукраїнського конкурсу «Вчитель року» та науково-методичної підготовки педагогічних працівників  до участі у різних конкурсах фахової майстерності на районному , обласному та державному рівнях.</a:t>
            </a:r>
          </a:p>
          <a:p>
            <a:r>
              <a:rPr lang="uk-UA" sz="2800" i="1" dirty="0" smtClean="0"/>
              <a:t>Шляхом участі в освітніх проектах розширити міжнародне співробітництво,сприяти діалогу культур,формувати комунікативну компетентність.</a:t>
            </a:r>
            <a:endParaRPr lang="ru-RU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6106690"/>
          </a:xfrm>
        </p:spPr>
        <p:txBody>
          <a:bodyPr>
            <a:normAutofit/>
          </a:bodyPr>
          <a:lstStyle/>
          <a:p>
            <a:pPr algn="l"/>
            <a:r>
              <a:rPr lang="uk-UA" sz="2800" b="1" dirty="0" smtClean="0">
                <a:solidFill>
                  <a:srgbClr val="FF0000"/>
                </a:solidFill>
              </a:rPr>
              <a:t>Управлінський супровід складається:</a:t>
            </a:r>
            <a:r>
              <a:rPr lang="uk-UA" sz="1800" b="1" dirty="0" smtClean="0">
                <a:solidFill>
                  <a:srgbClr val="FF0000"/>
                </a:solidFill>
              </a:rPr>
              <a:t/>
            </a:r>
            <a:br>
              <a:rPr lang="uk-UA" sz="1800" b="1" dirty="0" smtClean="0">
                <a:solidFill>
                  <a:srgbClr val="FF0000"/>
                </a:solidFill>
              </a:rPr>
            </a:br>
            <a:r>
              <a:rPr lang="uk-UA" sz="1800" b="1" dirty="0" smtClean="0">
                <a:solidFill>
                  <a:srgbClr val="FF0000"/>
                </a:solidFill>
              </a:rPr>
              <a:t/>
            </a:r>
            <a:br>
              <a:rPr lang="uk-UA" sz="1800" b="1" dirty="0" smtClean="0">
                <a:solidFill>
                  <a:srgbClr val="FF0000"/>
                </a:solidFill>
              </a:rPr>
            </a:br>
            <a:r>
              <a:rPr lang="uk-UA" sz="1800" b="1" dirty="0" smtClean="0">
                <a:solidFill>
                  <a:srgbClr val="FF0000"/>
                </a:solidFill>
              </a:rPr>
              <a:t>1. </a:t>
            </a:r>
            <a:r>
              <a:rPr lang="uk-UA" sz="2000" b="1" u="sng" dirty="0" smtClean="0"/>
              <a:t>Вивчення</a:t>
            </a:r>
            <a:r>
              <a:rPr lang="uk-UA" sz="2000" dirty="0" smtClean="0"/>
              <a:t> положень про фахові конкурси, нормативної бази їх проведення, вимог та рекомендацій.</a:t>
            </a:r>
            <a:br>
              <a:rPr lang="uk-UA" sz="2000" dirty="0" smtClean="0"/>
            </a:br>
            <a:r>
              <a:rPr lang="uk-UA" sz="2000" b="1" dirty="0" smtClean="0">
                <a:solidFill>
                  <a:srgbClr val="FF0000"/>
                </a:solidFill>
              </a:rPr>
              <a:t>2</a:t>
            </a:r>
            <a:r>
              <a:rPr lang="uk-UA" sz="2000" dirty="0" smtClean="0">
                <a:solidFill>
                  <a:srgbClr val="FF0000"/>
                </a:solidFill>
              </a:rPr>
              <a:t>.</a:t>
            </a:r>
            <a:r>
              <a:rPr lang="uk-UA" sz="2000" b="1" u="sng" dirty="0" smtClean="0"/>
              <a:t>Співпраця </a:t>
            </a:r>
            <a:r>
              <a:rPr lang="uk-UA" sz="2000" dirty="0" smtClean="0"/>
              <a:t>з</a:t>
            </a:r>
            <a:br>
              <a:rPr lang="uk-UA" sz="2000" dirty="0" smtClean="0"/>
            </a:br>
            <a:r>
              <a:rPr lang="uk-UA" sz="2000" dirty="0" smtClean="0"/>
              <a:t> КУ “Районний методичний центр”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C:\Users\Админ\Desktop\21078346_1938185123068403_6190175587122983615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620688"/>
            <a:ext cx="5616624" cy="5505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407971"/>
          </a:xfrm>
        </p:spPr>
        <p:txBody>
          <a:bodyPr>
            <a:noAutofit/>
          </a:bodyPr>
          <a:lstStyle/>
          <a:p>
            <a:r>
              <a:rPr lang="uk-UA" sz="2800" b="1" u="sng" dirty="0" smtClean="0">
                <a:solidFill>
                  <a:srgbClr val="FF0000"/>
                </a:solidFill>
              </a:rPr>
              <a:t>3.Моніторинг </a:t>
            </a:r>
            <a:r>
              <a:rPr lang="uk-UA" sz="2800" b="1" dirty="0" smtClean="0">
                <a:solidFill>
                  <a:srgbClr val="FF0000"/>
                </a:solidFill>
              </a:rPr>
              <a:t>рівня  майстерності вчителів школи , їх кваліфікації;</a:t>
            </a:r>
            <a:br>
              <a:rPr lang="uk-UA" sz="2800" b="1" dirty="0" smtClean="0">
                <a:solidFill>
                  <a:srgbClr val="FF0000"/>
                </a:solidFill>
              </a:rPr>
            </a:br>
            <a:r>
              <a:rPr lang="uk-UA" sz="2800" b="1" dirty="0" smtClean="0">
                <a:solidFill>
                  <a:schemeClr val="tx2"/>
                </a:solidFill>
              </a:rPr>
              <a:t>Всього працює 38 вчителів,</a:t>
            </a:r>
            <a:br>
              <a:rPr lang="uk-UA" sz="2800" b="1" dirty="0" smtClean="0">
                <a:solidFill>
                  <a:schemeClr val="tx2"/>
                </a:solidFill>
              </a:rPr>
            </a:br>
            <a:r>
              <a:rPr lang="uk-UA" sz="2800" b="1" dirty="0" smtClean="0">
                <a:solidFill>
                  <a:schemeClr val="tx2"/>
                </a:solidFill>
              </a:rPr>
              <a:t>із них 3 сумісника</a:t>
            </a:r>
            <a:br>
              <a:rPr lang="uk-UA" sz="2800" b="1" dirty="0" smtClean="0">
                <a:solidFill>
                  <a:schemeClr val="tx2"/>
                </a:solidFill>
              </a:rPr>
            </a:br>
            <a:r>
              <a:rPr lang="uk-UA" sz="2800" b="1" dirty="0" smtClean="0">
                <a:solidFill>
                  <a:schemeClr val="tx2"/>
                </a:solidFill>
              </a:rPr>
              <a:t>Вища категорія:                   16 вчителів - 42,2 %</a:t>
            </a:r>
            <a:br>
              <a:rPr lang="uk-UA" sz="2800" b="1" dirty="0" smtClean="0">
                <a:solidFill>
                  <a:schemeClr val="tx2"/>
                </a:solidFill>
              </a:rPr>
            </a:br>
            <a:r>
              <a:rPr lang="uk-UA" sz="2800" b="1" dirty="0" smtClean="0">
                <a:solidFill>
                  <a:schemeClr val="tx2"/>
                </a:solidFill>
              </a:rPr>
              <a:t>І категорія :                            8 вчителів – 21%</a:t>
            </a:r>
            <a:br>
              <a:rPr lang="uk-UA" sz="2800" b="1" dirty="0" smtClean="0">
                <a:solidFill>
                  <a:schemeClr val="tx2"/>
                </a:solidFill>
              </a:rPr>
            </a:br>
            <a:r>
              <a:rPr lang="uk-UA" sz="2800" b="1" dirty="0" smtClean="0">
                <a:solidFill>
                  <a:schemeClr val="tx2"/>
                </a:solidFill>
              </a:rPr>
              <a:t>ІІ категорія :                           9 вчителів 23,7%</a:t>
            </a:r>
            <a:br>
              <a:rPr lang="uk-UA" sz="2800" b="1" dirty="0" smtClean="0">
                <a:solidFill>
                  <a:schemeClr val="tx2"/>
                </a:solidFill>
              </a:rPr>
            </a:br>
            <a:r>
              <a:rPr lang="uk-UA" sz="2800" b="1" dirty="0" smtClean="0">
                <a:solidFill>
                  <a:schemeClr val="tx2"/>
                </a:solidFill>
              </a:rPr>
              <a:t>спеціаліст :                             4 </a:t>
            </a:r>
            <a:r>
              <a:rPr lang="uk-UA" sz="2800" b="1" dirty="0" err="1" smtClean="0">
                <a:solidFill>
                  <a:schemeClr val="tx2"/>
                </a:solidFill>
              </a:rPr>
              <a:t>вчителя-</a:t>
            </a:r>
            <a:r>
              <a:rPr lang="uk-UA" sz="2800" b="1" dirty="0" smtClean="0">
                <a:solidFill>
                  <a:schemeClr val="tx2"/>
                </a:solidFill>
              </a:rPr>
              <a:t> 10,5 %</a:t>
            </a:r>
            <a:br>
              <a:rPr lang="uk-UA" sz="2800" b="1" dirty="0" smtClean="0">
                <a:solidFill>
                  <a:schemeClr val="tx2"/>
                </a:solidFill>
              </a:rPr>
            </a:br>
            <a:r>
              <a:rPr lang="uk-UA" sz="2800" b="1" dirty="0" smtClean="0">
                <a:solidFill>
                  <a:schemeClr val="tx2"/>
                </a:solidFill>
              </a:rPr>
              <a:t>11 розряд :                             1 вчитель  2,6 %</a:t>
            </a:r>
            <a:r>
              <a:rPr lang="uk-UA" sz="2800" b="1" dirty="0">
                <a:solidFill>
                  <a:srgbClr val="FF0000"/>
                </a:solidFill>
              </a:rPr>
              <a:t/>
            </a:r>
            <a:br>
              <a:rPr lang="uk-UA" sz="2800" b="1" dirty="0">
                <a:solidFill>
                  <a:srgbClr val="FF0000"/>
                </a:solidFill>
              </a:rPr>
            </a:br>
            <a:r>
              <a:rPr lang="uk-UA" sz="2800" b="1" dirty="0" smtClean="0">
                <a:solidFill>
                  <a:srgbClr val="FF0000"/>
                </a:solidFill>
              </a:rPr>
              <a:t>Звання «старший вчитель» -12</a:t>
            </a:r>
            <a:br>
              <a:rPr lang="uk-UA" sz="2800" b="1" dirty="0" smtClean="0">
                <a:solidFill>
                  <a:srgbClr val="FF0000"/>
                </a:solidFill>
              </a:rPr>
            </a:br>
            <a:r>
              <a:rPr lang="uk-UA" sz="2800" b="1" dirty="0" smtClean="0">
                <a:solidFill>
                  <a:srgbClr val="FF0000"/>
                </a:solidFill>
              </a:rPr>
              <a:t>«вчитель-методист»-1</a:t>
            </a:r>
            <a:br>
              <a:rPr lang="uk-UA" sz="2800" b="1" dirty="0" smtClean="0">
                <a:solidFill>
                  <a:srgbClr val="FF0000"/>
                </a:solidFill>
              </a:rPr>
            </a:br>
            <a:r>
              <a:rPr lang="uk-UA" sz="2800" b="1" dirty="0" smtClean="0">
                <a:solidFill>
                  <a:srgbClr val="FF0000"/>
                </a:solidFill>
              </a:rPr>
              <a:t>відмінник освіти-1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608511"/>
          </a:xfrm>
        </p:spPr>
        <p:txBody>
          <a:bodyPr/>
          <a:lstStyle/>
          <a:p>
            <a:endParaRPr lang="uk-UA" sz="1800" b="1" u="sng" dirty="0" smtClean="0"/>
          </a:p>
          <a:p>
            <a:pPr marL="0" indent="0">
              <a:buNone/>
            </a:pPr>
            <a:endParaRPr lang="uk-UA" sz="1800" b="1" u="sng" dirty="0" smtClean="0"/>
          </a:p>
          <a:p>
            <a:pPr marL="0" indent="0"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628801"/>
            <a:ext cx="567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 smtClean="0"/>
              <a:t> </a:t>
            </a:r>
            <a:endParaRPr lang="uk-UA" dirty="0" smtClean="0"/>
          </a:p>
        </p:txBody>
      </p:sp>
      <p:pic>
        <p:nvPicPr>
          <p:cNvPr id="5" name="Picture 4" descr="C:\Users\Админ\Desktop\b0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2904" y="4566485"/>
            <a:ext cx="24482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83" y="-191118"/>
            <a:ext cx="9144000" cy="70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G:\грамоты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48963">
            <a:off x="395028" y="151246"/>
            <a:ext cx="2688933" cy="3394649"/>
          </a:xfrm>
          <a:prstGeom prst="rect">
            <a:avLst/>
          </a:prstGeom>
          <a:noFill/>
        </p:spPr>
      </p:pic>
      <p:pic>
        <p:nvPicPr>
          <p:cNvPr id="6" name="Picture 2" descr="G:\грамоты\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78321">
            <a:off x="6140243" y="112087"/>
            <a:ext cx="2513576" cy="3555005"/>
          </a:xfrm>
          <a:prstGeom prst="rect">
            <a:avLst/>
          </a:prstGeom>
          <a:noFill/>
        </p:spPr>
      </p:pic>
      <p:pic>
        <p:nvPicPr>
          <p:cNvPr id="7" name="Picture 3" descr="G:\грамоты\IMG_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936353">
            <a:off x="667560" y="2699596"/>
            <a:ext cx="2504793" cy="3574963"/>
          </a:xfrm>
          <a:prstGeom prst="rect">
            <a:avLst/>
          </a:prstGeom>
          <a:noFill/>
        </p:spPr>
      </p:pic>
      <p:pic>
        <p:nvPicPr>
          <p:cNvPr id="8" name="Picture 4" descr="G:\грамоты\IMG_0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77865">
            <a:off x="6500716" y="2681984"/>
            <a:ext cx="2328899" cy="3670506"/>
          </a:xfrm>
          <a:prstGeom prst="rect">
            <a:avLst/>
          </a:prstGeom>
          <a:noFill/>
        </p:spPr>
      </p:pic>
      <p:pic>
        <p:nvPicPr>
          <p:cNvPr id="9" name="Picture 4" descr="G:\грамоты\IMG_0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7263" y="-39099"/>
            <a:ext cx="2528909" cy="3685557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2774">
            <a:off x="2242504" y="2822023"/>
            <a:ext cx="2608095" cy="366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80">
            <a:off x="4297634" y="2962022"/>
            <a:ext cx="2601632" cy="359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3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8840"/>
          </a:xfrm>
        </p:spPr>
        <p:txBody>
          <a:bodyPr>
            <a:normAutofit fontScale="90000"/>
          </a:bodyPr>
          <a:lstStyle/>
          <a:p>
            <a:r>
              <a:rPr lang="uk-UA" sz="2700" b="1" dirty="0" smtClean="0">
                <a:solidFill>
                  <a:srgbClr val="FF0000"/>
                </a:solidFill>
              </a:rPr>
              <a:t/>
            </a:r>
            <a:br>
              <a:rPr lang="uk-UA" sz="2700" b="1" dirty="0" smtClean="0">
                <a:solidFill>
                  <a:srgbClr val="FF0000"/>
                </a:solidFill>
              </a:rPr>
            </a:br>
            <a:r>
              <a:rPr lang="uk-UA" sz="2700" b="1" dirty="0" smtClean="0">
                <a:solidFill>
                  <a:srgbClr val="FF0000"/>
                </a:solidFill>
              </a:rPr>
              <a:t>4.Участь  директора НВК  в роботі обласної творчої групи з підготовки вчителів до участі в конкурсах ( 2015-2017р.р.)</a:t>
            </a:r>
            <a:br>
              <a:rPr lang="uk-UA" sz="2700" b="1" dirty="0" smtClean="0">
                <a:solidFill>
                  <a:srgbClr val="FF0000"/>
                </a:solidFill>
              </a:rPr>
            </a:br>
            <a:r>
              <a:rPr lang="uk-UA" sz="2700" b="1" dirty="0" smtClean="0">
                <a:solidFill>
                  <a:srgbClr val="FF0000"/>
                </a:solidFill>
              </a:rPr>
              <a:t> при ЗОІППО</a:t>
            </a:r>
            <a:r>
              <a:rPr lang="uk-UA" b="1" dirty="0" smtClean="0">
                <a:solidFill>
                  <a:srgbClr val="FF0000"/>
                </a:solidFill>
              </a:rPr>
              <a:t/>
            </a:r>
            <a:br>
              <a:rPr lang="uk-UA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Админ\Desktop\20161006_105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uk-UA" sz="2700" u="sng" dirty="0" smtClean="0">
                <a:solidFill>
                  <a:srgbClr val="FF0000"/>
                </a:solidFill>
              </a:rPr>
              <a:t/>
            </a:r>
            <a:br>
              <a:rPr lang="uk-UA" sz="2700" u="sng" dirty="0" smtClean="0">
                <a:solidFill>
                  <a:srgbClr val="FF0000"/>
                </a:solidFill>
              </a:rPr>
            </a:br>
            <a:r>
              <a:rPr lang="uk-UA" sz="2700" u="sng" dirty="0" smtClean="0">
                <a:solidFill>
                  <a:srgbClr val="FF0000"/>
                </a:solidFill>
              </a:rPr>
              <a:t>5. </a:t>
            </a:r>
            <a:r>
              <a:rPr lang="uk-UA" sz="3100" b="1" dirty="0" smtClean="0">
                <a:solidFill>
                  <a:srgbClr val="FF0000"/>
                </a:solidFill>
              </a:rPr>
              <a:t>Активна робота  в НВК творчої групи “Майстер”,</a:t>
            </a:r>
            <a:br>
              <a:rPr lang="uk-UA" sz="3100" b="1" dirty="0" smtClean="0">
                <a:solidFill>
                  <a:srgbClr val="FF0000"/>
                </a:solidFill>
              </a:rPr>
            </a:br>
            <a:r>
              <a:rPr lang="uk-UA" sz="3100" b="1" dirty="0" smtClean="0">
                <a:solidFill>
                  <a:srgbClr val="FF0000"/>
                </a:solidFill>
              </a:rPr>
              <a:t>організація </a:t>
            </a:r>
            <a:r>
              <a:rPr lang="uk-UA" sz="3100" b="1" dirty="0" err="1" smtClean="0">
                <a:solidFill>
                  <a:srgbClr val="FF0000"/>
                </a:solidFill>
              </a:rPr>
              <a:t>науково-</a:t>
            </a:r>
            <a:r>
              <a:rPr lang="uk-UA" sz="3100" b="1" dirty="0" smtClean="0">
                <a:solidFill>
                  <a:srgbClr val="FF0000"/>
                </a:solidFill>
              </a:rPr>
              <a:t> методичного супроводу вчителів 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7170" name="Picture 2" descr="C:\Users\Админ\Desktop\21106854_1938183809735201_2125353599994814635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6. Організація участі вчителів школи в конкурсі “Вчитель року 2017р” в номінації “Початкова школа” “Музичне мистецтво” “Біологія” </a:t>
            </a:r>
            <a:br>
              <a:rPr lang="uk-UA" sz="2000" b="1" dirty="0" smtClean="0">
                <a:solidFill>
                  <a:srgbClr val="FF0000"/>
                </a:solidFill>
              </a:rPr>
            </a:br>
            <a:r>
              <a:rPr lang="uk-UA" sz="2000" b="1" dirty="0" smtClean="0">
                <a:solidFill>
                  <a:srgbClr val="FF0000"/>
                </a:solidFill>
              </a:rPr>
              <a:t>та міжнародних проектах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uk-UA" sz="2000" dirty="0" smtClean="0">
                <a:hlinkClick r:id="rId2"/>
              </a:rPr>
              <a:t>Особливості оформлення відеозапису уроку</a:t>
            </a:r>
            <a:r>
              <a:rPr lang="uk-UA" sz="2000" dirty="0" smtClean="0"/>
              <a:t> («Вчитель року-2017) Проведення відкритих уроків, </a:t>
            </a:r>
            <a:r>
              <a:rPr lang="uk-UA" sz="2000" dirty="0" err="1" smtClean="0"/>
              <a:t>майстер-</a:t>
            </a:r>
            <a:r>
              <a:rPr lang="uk-UA" sz="2000" dirty="0" smtClean="0"/>
              <a:t> класів, оформлення досвідів роботи;</a:t>
            </a:r>
          </a:p>
          <a:p>
            <a:r>
              <a:rPr lang="uk-UA" sz="2000" dirty="0" smtClean="0">
                <a:hlinkClick r:id="rId3"/>
              </a:rPr>
              <a:t>Методичні рекомендації </a:t>
            </a:r>
            <a:r>
              <a:rPr lang="uk-UA" sz="2000" dirty="0" smtClean="0"/>
              <a:t>щодо оформлення вчителем самоаналізу уроку ("Вчитель року-2017")</a:t>
            </a:r>
            <a:br>
              <a:rPr lang="uk-UA" sz="2000" dirty="0" smtClean="0"/>
            </a:br>
            <a:r>
              <a:rPr lang="uk-UA" sz="2000" dirty="0" smtClean="0">
                <a:hlinkClick r:id="rId4"/>
              </a:rPr>
              <a:t>Рекомендації щодо оформлення</a:t>
            </a:r>
            <a:r>
              <a:rPr lang="uk-UA" sz="2000" dirty="0" smtClean="0"/>
              <a:t> та змісту матеріалів передового педагогічного досвіду</a:t>
            </a:r>
          </a:p>
          <a:p>
            <a:r>
              <a:rPr lang="uk-UA" sz="2000" u="sng" dirty="0" smtClean="0">
                <a:solidFill>
                  <a:schemeClr val="tx2"/>
                </a:solidFill>
              </a:rPr>
              <a:t>Розміщення  матеріалів </a:t>
            </a:r>
            <a:r>
              <a:rPr lang="uk-UA" sz="2000" dirty="0" smtClean="0"/>
              <a:t>на власних </a:t>
            </a:r>
            <a:r>
              <a:rPr lang="uk-UA" sz="2000" dirty="0" err="1" smtClean="0"/>
              <a:t>інтернет-</a:t>
            </a:r>
            <a:r>
              <a:rPr lang="uk-UA" sz="2000" dirty="0" smtClean="0"/>
              <a:t> ресурсах  та </a:t>
            </a:r>
            <a:r>
              <a:rPr lang="uk-UA" sz="2000" dirty="0" err="1" smtClean="0"/>
              <a:t>Заповікі</a:t>
            </a:r>
            <a:r>
              <a:rPr lang="uk-UA" sz="2000" dirty="0" smtClean="0"/>
              <a:t>.</a:t>
            </a:r>
          </a:p>
          <a:p>
            <a:r>
              <a:rPr lang="uk-UA" sz="2000" u="sng" dirty="0" smtClean="0">
                <a:solidFill>
                  <a:schemeClr val="tx2"/>
                </a:solidFill>
              </a:rPr>
              <a:t>Участь в </a:t>
            </a:r>
            <a:r>
              <a:rPr lang="uk-UA" sz="2000" u="sng" dirty="0" err="1" smtClean="0">
                <a:solidFill>
                  <a:schemeClr val="tx2"/>
                </a:solidFill>
              </a:rPr>
              <a:t>онлайн-тестуванні</a:t>
            </a:r>
            <a:r>
              <a:rPr lang="uk-UA" sz="2000" u="sng" dirty="0" smtClean="0">
                <a:solidFill>
                  <a:schemeClr val="tx2"/>
                </a:solidFill>
              </a:rPr>
              <a:t> </a:t>
            </a:r>
            <a:r>
              <a:rPr lang="uk-UA" sz="2000" dirty="0" smtClean="0"/>
              <a:t> очного обласного  туру</a:t>
            </a:r>
            <a:endParaRPr lang="uk-UA" sz="2000" b="1" dirty="0" smtClean="0"/>
          </a:p>
          <a:p>
            <a:r>
              <a:rPr lang="uk-UA" sz="2000" u="sng" dirty="0" smtClean="0">
                <a:solidFill>
                  <a:schemeClr val="tx2"/>
                </a:solidFill>
              </a:rPr>
              <a:t>Участь в Міжнародних та всеукраїнських проектах </a:t>
            </a:r>
            <a:r>
              <a:rPr lang="uk-UA" sz="2000" dirty="0" smtClean="0"/>
              <a:t>: "Вчимося жити разом",</a:t>
            </a:r>
          </a:p>
          <a:p>
            <a:r>
              <a:rPr lang="uk-UA" sz="2000" u="sng" dirty="0" smtClean="0">
                <a:solidFill>
                  <a:schemeClr val="tx2"/>
                </a:solidFill>
              </a:rPr>
              <a:t>«</a:t>
            </a:r>
            <a:r>
              <a:rPr lang="en-US" sz="2000" u="sng" dirty="0" smtClean="0">
                <a:solidFill>
                  <a:schemeClr val="tx2"/>
                </a:solidFill>
              </a:rPr>
              <a:t>People</a:t>
            </a:r>
            <a:r>
              <a:rPr lang="uk-UA" sz="2000" u="sng" dirty="0" smtClean="0">
                <a:solidFill>
                  <a:schemeClr val="tx2"/>
                </a:solidFill>
              </a:rPr>
              <a:t>  </a:t>
            </a:r>
            <a:r>
              <a:rPr lang="en-US" sz="2000" u="sng" dirty="0" smtClean="0">
                <a:solidFill>
                  <a:schemeClr val="tx2"/>
                </a:solidFill>
              </a:rPr>
              <a:t>to People International</a:t>
            </a:r>
            <a:r>
              <a:rPr lang="uk-UA" sz="2000" u="sng" dirty="0" smtClean="0">
                <a:solidFill>
                  <a:schemeClr val="tx2"/>
                </a:solidFill>
              </a:rPr>
              <a:t> ( США)» «</a:t>
            </a:r>
            <a:r>
              <a:rPr lang="ru-RU" sz="2000" u="sng" dirty="0" err="1" smtClean="0">
                <a:solidFill>
                  <a:schemeClr val="tx2"/>
                </a:solidFill>
              </a:rPr>
              <a:t>Doves</a:t>
            </a:r>
            <a:r>
              <a:rPr lang="ru-RU" sz="2000" u="sng" dirty="0" smtClean="0">
                <a:solidFill>
                  <a:schemeClr val="tx2"/>
                </a:solidFill>
              </a:rPr>
              <a:t> </a:t>
            </a:r>
            <a:r>
              <a:rPr lang="ru-RU" sz="2000" u="sng" dirty="0" err="1" smtClean="0">
                <a:solidFill>
                  <a:schemeClr val="tx2"/>
                </a:solidFill>
              </a:rPr>
              <a:t>for</a:t>
            </a:r>
            <a:r>
              <a:rPr lang="ru-RU" sz="2000" u="sng" dirty="0" smtClean="0">
                <a:solidFill>
                  <a:schemeClr val="tx2"/>
                </a:solidFill>
              </a:rPr>
              <a:t> </a:t>
            </a:r>
            <a:r>
              <a:rPr lang="ru-RU" sz="2000" u="sng" dirty="0" err="1" smtClean="0">
                <a:solidFill>
                  <a:schemeClr val="tx2"/>
                </a:solidFill>
              </a:rPr>
              <a:t>Peace</a:t>
            </a:r>
            <a:r>
              <a:rPr lang="uk-UA" sz="2000" u="sng" dirty="0" smtClean="0">
                <a:solidFill>
                  <a:schemeClr val="tx2"/>
                </a:solidFill>
              </a:rPr>
              <a:t>» (США)- поклик до миру</a:t>
            </a:r>
            <a:endParaRPr lang="ru-RU" sz="2000" u="sng" dirty="0">
              <a:solidFill>
                <a:schemeClr val="tx2"/>
              </a:solidFill>
            </a:endParaRPr>
          </a:p>
        </p:txBody>
      </p:sp>
      <p:pic>
        <p:nvPicPr>
          <p:cNvPr id="4" name="album_cover" descr="http://molshkola2.klasna.com/uploads/org3722/user_579618/photogalery_1477834242_992355992.jpg">
            <a:hlinkClick r:id="rId5" tooltip="&quot;Урок-тренінг &quot;Стоп булінг&quot; (8 кл.)&quot;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4581128"/>
            <a:ext cx="1144905" cy="53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 smtClean="0">
                <a:solidFill>
                  <a:srgbClr val="FF0000"/>
                </a:solidFill>
              </a:rPr>
              <a:t>Онлайн-</a:t>
            </a:r>
            <a:r>
              <a:rPr lang="uk-UA" b="1" dirty="0" smtClean="0">
                <a:solidFill>
                  <a:srgbClr val="FF0000"/>
                </a:solidFill>
              </a:rPr>
              <a:t> тестування (обласний етап)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документы увк\Школа\20170112_133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62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209</Words>
  <Application>Microsoft Office PowerPoint</Application>
  <PresentationFormat>Экран (4:3)</PresentationFormat>
  <Paragraphs>34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Мета:</vt:lpstr>
      <vt:lpstr>Управлінський супровід складається:  1. Вивчення положень про фахові конкурси, нормативної бази їх проведення, вимог та рекомендацій. 2.Співпраця з  КУ “Районний методичний центр” </vt:lpstr>
      <vt:lpstr>3.Моніторинг рівня  майстерності вчителів школи , їх кваліфікації; Всього працює 38 вчителів, із них 3 сумісника Вища категорія:                   16 вчителів - 42,2 % І категорія :                            8 вчителів – 21% ІІ категорія :                           9 вчителів 23,7% спеціаліст :                             4 вчителя- 10,5 % 11 розряд :                             1 вчитель  2,6 % Звання «старший вчитель» -12 «вчитель-методист»-1 відмінник освіти-1</vt:lpstr>
      <vt:lpstr>Презентация PowerPoint</vt:lpstr>
      <vt:lpstr> 4.Участь  директора НВК  в роботі обласної творчої групи з підготовки вчителів до участі в конкурсах ( 2015-2017р.р.)  при ЗОІППО </vt:lpstr>
      <vt:lpstr> 5. Активна робота  в НВК творчої групи “Майстер”, організація науково- методичного супроводу вчителів  </vt:lpstr>
      <vt:lpstr>6. Організація участі вчителів школи в конкурсі “Вчитель року 2017р” в номінації “Початкова школа” “Музичне мистецтво” “Біологія”  та міжнародних проектах </vt:lpstr>
      <vt:lpstr>Онлайн- тестування (обласний етап)</vt:lpstr>
      <vt:lpstr>ВІДКРИТИЙ УРОК-ДОСЛІДЖЕННЯ З БІОЛОГІЇ ТЕМА: «КРОВ»  8а кл  Бурило Г.П.</vt:lpstr>
      <vt:lpstr>Відкритий урок – проект  «Народні музичні інструменти»       5-а кл Турупалова Л.О.</vt:lpstr>
      <vt:lpstr>Відкритий урок-пазл з математики  «Додавання й віднімання багатоцифрових чисел»  4б   Решетняк С.В.</vt:lpstr>
      <vt:lpstr>Презентация PowerPoint</vt:lpstr>
      <vt:lpstr> І місце в нoмiнації  Primary School Division (США) (3а кл Петренко Г.В.) </vt:lpstr>
      <vt:lpstr>Голуби миру долетіли до Мексики,Кенії, Іспанії,Росії</vt:lpstr>
      <vt:lpstr>Роботи наших учнів на виставках в США</vt:lpstr>
      <vt:lpstr>Участь в конкурсі “Освіта Запорізького краю 2017”</vt:lpstr>
      <vt:lpstr>Поширення передового педагогічного досвіду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DNA7 X86</cp:lastModifiedBy>
  <cp:revision>38</cp:revision>
  <dcterms:created xsi:type="dcterms:W3CDTF">2017-04-21T17:00:24Z</dcterms:created>
  <dcterms:modified xsi:type="dcterms:W3CDTF">2017-08-29T13:52:45Z</dcterms:modified>
</cp:coreProperties>
</file>