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2"/>
  </p:notesMasterIdLst>
  <p:sldIdLst>
    <p:sldId id="257" r:id="rId2"/>
    <p:sldId id="299" r:id="rId3"/>
    <p:sldId id="300" r:id="rId4"/>
    <p:sldId id="309" r:id="rId5"/>
    <p:sldId id="305" r:id="rId6"/>
    <p:sldId id="306" r:id="rId7"/>
    <p:sldId id="307" r:id="rId8"/>
    <p:sldId id="304" r:id="rId9"/>
    <p:sldId id="301" r:id="rId10"/>
    <p:sldId id="302" r:id="rId11"/>
    <p:sldId id="303" r:id="rId12"/>
    <p:sldId id="331" r:id="rId13"/>
    <p:sldId id="333" r:id="rId14"/>
    <p:sldId id="258" r:id="rId15"/>
    <p:sldId id="320" r:id="rId16"/>
    <p:sldId id="261" r:id="rId17"/>
    <p:sldId id="264" r:id="rId18"/>
    <p:sldId id="266" r:id="rId19"/>
    <p:sldId id="263" r:id="rId20"/>
    <p:sldId id="267" r:id="rId21"/>
    <p:sldId id="310" r:id="rId22"/>
    <p:sldId id="311" r:id="rId23"/>
    <p:sldId id="268" r:id="rId24"/>
    <p:sldId id="269" r:id="rId25"/>
    <p:sldId id="270" r:id="rId26"/>
    <p:sldId id="271" r:id="rId27"/>
    <p:sldId id="272" r:id="rId28"/>
    <p:sldId id="273" r:id="rId29"/>
    <p:sldId id="313" r:id="rId30"/>
    <p:sldId id="312" r:id="rId31"/>
    <p:sldId id="314" r:id="rId32"/>
    <p:sldId id="319" r:id="rId33"/>
    <p:sldId id="315" r:id="rId34"/>
    <p:sldId id="283" r:id="rId35"/>
    <p:sldId id="287" r:id="rId36"/>
    <p:sldId id="284" r:id="rId37"/>
    <p:sldId id="288" r:id="rId38"/>
    <p:sldId id="323" r:id="rId39"/>
    <p:sldId id="328" r:id="rId40"/>
    <p:sldId id="285" r:id="rId41"/>
    <p:sldId id="289" r:id="rId42"/>
    <p:sldId id="290" r:id="rId43"/>
    <p:sldId id="291" r:id="rId44"/>
    <p:sldId id="318" r:id="rId45"/>
    <p:sldId id="325" r:id="rId46"/>
    <p:sldId id="326" r:id="rId47"/>
    <p:sldId id="293" r:id="rId48"/>
    <p:sldId id="294" r:id="rId49"/>
    <p:sldId id="327" r:id="rId50"/>
    <p:sldId id="317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46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2070" b="1" i="0" u="none" strike="noStrike" baseline="0">
                <a:solidFill>
                  <a:srgbClr val="000000"/>
                </a:solidFill>
                <a:latin typeface="+mj-lt"/>
                <a:ea typeface="Arial"/>
                <a:cs typeface="Arial"/>
              </a:defRPr>
            </a:pPr>
            <a:endParaRPr lang="ru-RU" sz="2070" baseline="0" dirty="0">
              <a:latin typeface="+mj-lt"/>
            </a:endParaRPr>
          </a:p>
        </c:rich>
      </c:tx>
      <c:layout>
        <c:manualLayout>
          <c:xMode val="edge"/>
          <c:yMode val="edge"/>
          <c:x val="8.1186570428696439E-2"/>
          <c:y val="8.4066087150955534E-3"/>
        </c:manualLayout>
      </c:layout>
      <c:spPr>
        <a:noFill/>
        <a:ln w="25358">
          <a:noFill/>
        </a:ln>
      </c:spPr>
    </c:title>
    <c:plotArea>
      <c:layout>
        <c:manualLayout>
          <c:layoutTarget val="inner"/>
          <c:xMode val="edge"/>
          <c:yMode val="edge"/>
          <c:x val="6.0034305317324184E-2"/>
          <c:y val="0.14851314515827901"/>
          <c:w val="0.91938250428816459"/>
          <c:h val="0.79556107727791858"/>
        </c:manualLayout>
      </c:layout>
      <c:lineChart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всього учнів у школі</c:v>
                </c:pt>
              </c:strCache>
            </c:strRef>
          </c:tx>
          <c:spPr>
            <a:ln w="12679">
              <a:solidFill>
                <a:srgbClr val="000080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spPr>
              <a:noFill/>
              <a:ln w="25358">
                <a:noFill/>
              </a:ln>
            </c:spPr>
            <c:txPr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t"/>
            <c:showVal val="1"/>
          </c:dLbls>
          <c:cat>
            <c:strRef>
              <c:f>Sheet1!$B$1:$F$1</c:f>
              <c:strCache>
                <c:ptCount val="4"/>
                <c:pt idx="0">
                  <c:v>2011-2012н.р.</c:v>
                </c:pt>
                <c:pt idx="1">
                  <c:v>2012-2013</c:v>
                </c:pt>
                <c:pt idx="2">
                  <c:v>2013-2014н.р.</c:v>
                </c:pt>
                <c:pt idx="3">
                  <c:v>2014-2015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330</c:v>
                </c:pt>
                <c:pt idx="1">
                  <c:v>335</c:v>
                </c:pt>
                <c:pt idx="2">
                  <c:v>351</c:v>
                </c:pt>
                <c:pt idx="3">
                  <c:v>363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набір до 1 класу</c:v>
                </c:pt>
              </c:strCache>
            </c:strRef>
          </c:tx>
          <c:spPr>
            <a:ln w="12679">
              <a:solidFill>
                <a:srgbClr val="FF00FF"/>
              </a:solidFill>
              <a:prstDash val="solid"/>
            </a:ln>
          </c:spPr>
          <c:marker>
            <c:symbol val="square"/>
            <c:size val="4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dLbls>
            <c:spPr>
              <a:noFill/>
              <a:ln w="25358">
                <a:noFill/>
              </a:ln>
            </c:spPr>
            <c:txPr>
              <a:bodyPr/>
              <a:lstStyle/>
              <a:p>
                <a:pPr>
                  <a:defRPr sz="28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t"/>
            <c:showVal val="1"/>
          </c:dLbls>
          <c:cat>
            <c:strRef>
              <c:f>Sheet1!$B$1:$F$1</c:f>
              <c:strCache>
                <c:ptCount val="4"/>
                <c:pt idx="0">
                  <c:v>2011-2012н.р.</c:v>
                </c:pt>
                <c:pt idx="1">
                  <c:v>2012-2013</c:v>
                </c:pt>
                <c:pt idx="2">
                  <c:v>2013-2014н.р.</c:v>
                </c:pt>
                <c:pt idx="3">
                  <c:v>2014-2015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24</c:v>
                </c:pt>
                <c:pt idx="1">
                  <c:v>37</c:v>
                </c:pt>
                <c:pt idx="2">
                  <c:v>58</c:v>
                </c:pt>
                <c:pt idx="3">
                  <c:v>43</c:v>
                </c:pt>
              </c:numCache>
            </c:numRef>
          </c:val>
        </c:ser>
        <c:dLbls/>
        <c:marker val="1"/>
        <c:axId val="57516800"/>
        <c:axId val="59609472"/>
      </c:lineChart>
      <c:catAx>
        <c:axId val="57516800"/>
        <c:scaling>
          <c:orientation val="minMax"/>
        </c:scaling>
        <c:axPos val="b"/>
        <c:numFmt formatCode="General" sourceLinked="1"/>
        <c:tickLblPos val="nextTo"/>
        <c:spPr>
          <a:ln w="317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99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9609472"/>
        <c:crosses val="autoZero"/>
        <c:auto val="1"/>
        <c:lblAlgn val="ctr"/>
        <c:lblOffset val="100"/>
        <c:tickLblSkip val="1"/>
        <c:tickMarkSkip val="1"/>
      </c:catAx>
      <c:valAx>
        <c:axId val="59609472"/>
        <c:scaling>
          <c:orientation val="minMax"/>
        </c:scaling>
        <c:axPos val="l"/>
        <c:numFmt formatCode="General" sourceLinked="1"/>
        <c:tickLblPos val="nextTo"/>
        <c:spPr>
          <a:ln w="317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99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57516800"/>
        <c:crosses val="autoZero"/>
        <c:crossBetween val="between"/>
      </c:valAx>
      <c:spPr>
        <a:solidFill>
          <a:srgbClr val="CCFFFF"/>
        </a:solidFill>
        <a:ln w="12679">
          <a:solidFill>
            <a:srgbClr val="808080"/>
          </a:solidFill>
          <a:prstDash val="solid"/>
        </a:ln>
      </c:spPr>
    </c:plotArea>
    <c:legend>
      <c:legendPos val="r"/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</c:legendEntry>
      <c:layout>
        <c:manualLayout>
          <c:xMode val="edge"/>
          <c:yMode val="edge"/>
          <c:x val="0.68202160493827191"/>
          <c:y val="0.50020139360396887"/>
          <c:w val="0.2377314814814816"/>
          <c:h val="9.5759952080916283E-2"/>
        </c:manualLayout>
      </c:layout>
      <c:spPr>
        <a:noFill/>
        <a:ln w="3170">
          <a:solidFill>
            <a:srgbClr val="000000"/>
          </a:solidFill>
          <a:prstDash val="solid"/>
        </a:ln>
      </c:spPr>
      <c:txPr>
        <a:bodyPr/>
        <a:lstStyle/>
        <a:p>
          <a:pPr>
            <a:defRPr sz="1000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948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2400"/>
              <a:t>НАБІР</a:t>
            </a:r>
            <a:r>
              <a:rPr lang="ru-RU" sz="2400" baseline="0"/>
              <a:t>   УЧНІВ ДО  1-х та 10-х класів</a:t>
            </a:r>
            <a:endParaRPr lang="ru-RU" sz="2400"/>
          </a:p>
        </c:rich>
      </c:tx>
      <c:layout>
        <c:manualLayout>
          <c:xMode val="edge"/>
          <c:yMode val="edge"/>
          <c:x val="0.11329855643044619"/>
          <c:y val="4.1666666666666664E-2"/>
        </c:manualLayout>
      </c:layout>
      <c:overlay val="1"/>
    </c:title>
    <c:plotArea>
      <c:layout/>
      <c:barChart>
        <c:barDir val="col"/>
        <c:grouping val="clustered"/>
        <c:ser>
          <c:idx val="0"/>
          <c:order val="0"/>
          <c:tx>
            <c:v>1 клас</c:v>
          </c:tx>
          <c:cat>
            <c:strRef>
              <c:f>Лист5!$A$1:$D$1</c:f>
              <c:strCache>
                <c:ptCount val="4"/>
                <c:pt idx="0">
                  <c:v>2011/2012</c:v>
                </c:pt>
                <c:pt idx="1">
                  <c:v>2012/2013</c:v>
                </c:pt>
                <c:pt idx="2">
                  <c:v>2013/2014</c:v>
                </c:pt>
                <c:pt idx="3">
                  <c:v>2014/2015</c:v>
                </c:pt>
              </c:strCache>
            </c:strRef>
          </c:cat>
          <c:val>
            <c:numRef>
              <c:f>Лист5!$A$2:$D$2</c:f>
              <c:numCache>
                <c:formatCode>General</c:formatCode>
                <c:ptCount val="4"/>
                <c:pt idx="0">
                  <c:v>24</c:v>
                </c:pt>
                <c:pt idx="1">
                  <c:v>37</c:v>
                </c:pt>
                <c:pt idx="2">
                  <c:v>58</c:v>
                </c:pt>
                <c:pt idx="3">
                  <c:v>43</c:v>
                </c:pt>
              </c:numCache>
            </c:numRef>
          </c:val>
        </c:ser>
        <c:ser>
          <c:idx val="1"/>
          <c:order val="1"/>
          <c:tx>
            <c:v>10 клас</c:v>
          </c:tx>
          <c:cat>
            <c:strRef>
              <c:f>Лист5!$A$1:$D$1</c:f>
              <c:strCache>
                <c:ptCount val="4"/>
                <c:pt idx="0">
                  <c:v>2011/2012</c:v>
                </c:pt>
                <c:pt idx="1">
                  <c:v>2012/2013</c:v>
                </c:pt>
                <c:pt idx="2">
                  <c:v>2013/2014</c:v>
                </c:pt>
                <c:pt idx="3">
                  <c:v>2014/2015</c:v>
                </c:pt>
              </c:strCache>
            </c:strRef>
          </c:cat>
          <c:val>
            <c:numRef>
              <c:f>Лист5!$A$3:$D$3</c:f>
              <c:numCache>
                <c:formatCode>General</c:formatCode>
                <c:ptCount val="4"/>
                <c:pt idx="0">
                  <c:v>18</c:v>
                </c:pt>
                <c:pt idx="1">
                  <c:v>16</c:v>
                </c:pt>
                <c:pt idx="2">
                  <c:v>11</c:v>
                </c:pt>
                <c:pt idx="3">
                  <c:v>24</c:v>
                </c:pt>
              </c:numCache>
            </c:numRef>
          </c:val>
        </c:ser>
        <c:dLbls/>
        <c:axId val="59794944"/>
        <c:axId val="59796480"/>
      </c:barChart>
      <c:catAx>
        <c:axId val="59794944"/>
        <c:scaling>
          <c:orientation val="minMax"/>
        </c:scaling>
        <c:axPos val="b"/>
        <c:tickLblPos val="nextTo"/>
        <c:crossAx val="59796480"/>
        <c:crosses val="autoZero"/>
        <c:auto val="1"/>
        <c:lblAlgn val="ctr"/>
        <c:lblOffset val="100"/>
      </c:catAx>
      <c:valAx>
        <c:axId val="59796480"/>
        <c:scaling>
          <c:orientation val="minMax"/>
        </c:scaling>
        <c:axPos val="l"/>
        <c:majorGridlines/>
        <c:numFmt formatCode="General" sourceLinked="1"/>
        <c:tickLblPos val="nextTo"/>
        <c:crossAx val="59794944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2400"/>
              <a:t>ОСВІТА</a:t>
            </a:r>
            <a:r>
              <a:rPr lang="ru-RU" sz="2400" baseline="0"/>
              <a:t>   ВЧИТЕЛІВ</a:t>
            </a:r>
            <a:endParaRPr lang="ru-RU" sz="240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2011/2012</c:v>
          </c:tx>
          <c:cat>
            <c:strRef>
              <c:f>Лист1!$A$1:$D$1</c:f>
              <c:strCache>
                <c:ptCount val="4"/>
                <c:pt idx="0">
                  <c:v>УСЬОГО</c:v>
                </c:pt>
                <c:pt idx="1">
                  <c:v>ВИЩА</c:v>
                </c:pt>
                <c:pt idx="2">
                  <c:v>С/С</c:v>
                </c:pt>
                <c:pt idx="3">
                  <c:v>Н/В</c:v>
                </c:pt>
              </c:strCache>
            </c:strRef>
          </c:cat>
          <c:val>
            <c:numRef>
              <c:f>Лист1!$A$2:$D$2</c:f>
              <c:numCache>
                <c:formatCode>General</c:formatCode>
                <c:ptCount val="4"/>
                <c:pt idx="0">
                  <c:v>42</c:v>
                </c:pt>
                <c:pt idx="1">
                  <c:v>39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</c:ser>
        <c:ser>
          <c:idx val="1"/>
          <c:order val="1"/>
          <c:tx>
            <c:v>2012/2013</c:v>
          </c:tx>
          <c:cat>
            <c:strRef>
              <c:f>Лист1!$A$1:$D$1</c:f>
              <c:strCache>
                <c:ptCount val="4"/>
                <c:pt idx="0">
                  <c:v>УСЬОГО</c:v>
                </c:pt>
                <c:pt idx="1">
                  <c:v>ВИЩА</c:v>
                </c:pt>
                <c:pt idx="2">
                  <c:v>С/С</c:v>
                </c:pt>
                <c:pt idx="3">
                  <c:v>Н/В</c:v>
                </c:pt>
              </c:strCache>
            </c:strRef>
          </c:cat>
          <c:val>
            <c:numRef>
              <c:f>Лист1!$A$3:$D$3</c:f>
              <c:numCache>
                <c:formatCode>General</c:formatCode>
                <c:ptCount val="4"/>
                <c:pt idx="0">
                  <c:v>39</c:v>
                </c:pt>
                <c:pt idx="1">
                  <c:v>38</c:v>
                </c:pt>
                <c:pt idx="2">
                  <c:v>1</c:v>
                </c:pt>
              </c:numCache>
            </c:numRef>
          </c:val>
        </c:ser>
        <c:ser>
          <c:idx val="2"/>
          <c:order val="2"/>
          <c:tx>
            <c:v>2013/2014</c:v>
          </c:tx>
          <c:cat>
            <c:strRef>
              <c:f>Лист1!$A$1:$D$1</c:f>
              <c:strCache>
                <c:ptCount val="4"/>
                <c:pt idx="0">
                  <c:v>УСЬОГО</c:v>
                </c:pt>
                <c:pt idx="1">
                  <c:v>ВИЩА</c:v>
                </c:pt>
                <c:pt idx="2">
                  <c:v>С/С</c:v>
                </c:pt>
                <c:pt idx="3">
                  <c:v>Н/В</c:v>
                </c:pt>
              </c:strCache>
            </c:strRef>
          </c:cat>
          <c:val>
            <c:numRef>
              <c:f>Лист1!$A$4:$D$4</c:f>
              <c:numCache>
                <c:formatCode>General</c:formatCode>
                <c:ptCount val="4"/>
                <c:pt idx="0">
                  <c:v>41</c:v>
                </c:pt>
                <c:pt idx="1">
                  <c:v>39</c:v>
                </c:pt>
                <c:pt idx="2">
                  <c:v>2</c:v>
                </c:pt>
              </c:numCache>
            </c:numRef>
          </c:val>
        </c:ser>
        <c:ser>
          <c:idx val="3"/>
          <c:order val="3"/>
          <c:tx>
            <c:v>2014/2015</c:v>
          </c:tx>
          <c:cat>
            <c:strRef>
              <c:f>Лист1!$A$1:$D$1</c:f>
              <c:strCache>
                <c:ptCount val="4"/>
                <c:pt idx="0">
                  <c:v>УСЬОГО</c:v>
                </c:pt>
                <c:pt idx="1">
                  <c:v>ВИЩА</c:v>
                </c:pt>
                <c:pt idx="2">
                  <c:v>С/С</c:v>
                </c:pt>
                <c:pt idx="3">
                  <c:v>Н/В</c:v>
                </c:pt>
              </c:strCache>
            </c:strRef>
          </c:cat>
          <c:val>
            <c:numRef>
              <c:f>Лист1!$A$5:$D$5</c:f>
              <c:numCache>
                <c:formatCode>General</c:formatCode>
                <c:ptCount val="4"/>
                <c:pt idx="0">
                  <c:v>40</c:v>
                </c:pt>
                <c:pt idx="1">
                  <c:v>36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</c:ser>
        <c:dLbls/>
        <c:axId val="57211904"/>
        <c:axId val="60039936"/>
      </c:barChart>
      <c:catAx>
        <c:axId val="57211904"/>
        <c:scaling>
          <c:orientation val="minMax"/>
        </c:scaling>
        <c:axPos val="b"/>
        <c:tickLblPos val="nextTo"/>
        <c:crossAx val="60039936"/>
        <c:crosses val="autoZero"/>
        <c:auto val="1"/>
        <c:lblAlgn val="ctr"/>
        <c:lblOffset val="100"/>
      </c:catAx>
      <c:valAx>
        <c:axId val="60039936"/>
        <c:scaling>
          <c:orientation val="minMax"/>
        </c:scaling>
        <c:axPos val="l"/>
        <c:majorGridlines/>
        <c:numFmt formatCode="General" sourceLinked="1"/>
        <c:tickLblPos val="nextTo"/>
        <c:crossAx val="57211904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endParaRPr lang="ru-RU" sz="2400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2011/2012</c:v>
          </c:tx>
          <c:cat>
            <c:strRef>
              <c:f>Лист2!$A$1:$G$1</c:f>
              <c:strCache>
                <c:ptCount val="7"/>
                <c:pt idx="0">
                  <c:v>Спеціаліст</c:v>
                </c:pt>
                <c:pt idx="1">
                  <c:v> ІІ категорія</c:v>
                </c:pt>
                <c:pt idx="2">
                  <c:v>І категорія</c:v>
                </c:pt>
                <c:pt idx="3">
                  <c:v>Вища</c:v>
                </c:pt>
                <c:pt idx="4">
                  <c:v>Старший вчитель</c:v>
                </c:pt>
                <c:pt idx="5">
                  <c:v>Учитель-методист</c:v>
                </c:pt>
                <c:pt idx="6">
                  <c:v>Відмінник освіти України</c:v>
                </c:pt>
              </c:strCache>
            </c:strRef>
          </c:cat>
          <c:val>
            <c:numRef>
              <c:f>Лист2!$A$2:$G$2</c:f>
              <c:numCache>
                <c:formatCode>General</c:formatCode>
                <c:ptCount val="7"/>
                <c:pt idx="0">
                  <c:v>13</c:v>
                </c:pt>
                <c:pt idx="1">
                  <c:v>8</c:v>
                </c:pt>
                <c:pt idx="2">
                  <c:v>16</c:v>
                </c:pt>
                <c:pt idx="3">
                  <c:v>5</c:v>
                </c:pt>
                <c:pt idx="4">
                  <c:v>3</c:v>
                </c:pt>
                <c:pt idx="6">
                  <c:v>1</c:v>
                </c:pt>
              </c:numCache>
            </c:numRef>
          </c:val>
        </c:ser>
        <c:ser>
          <c:idx val="1"/>
          <c:order val="1"/>
          <c:tx>
            <c:v>2012/2013</c:v>
          </c:tx>
          <c:cat>
            <c:strRef>
              <c:f>Лист2!$A$1:$G$1</c:f>
              <c:strCache>
                <c:ptCount val="7"/>
                <c:pt idx="0">
                  <c:v>Спеціаліст</c:v>
                </c:pt>
                <c:pt idx="1">
                  <c:v> ІІ категорія</c:v>
                </c:pt>
                <c:pt idx="2">
                  <c:v>І категорія</c:v>
                </c:pt>
                <c:pt idx="3">
                  <c:v>Вища</c:v>
                </c:pt>
                <c:pt idx="4">
                  <c:v>Старший вчитель</c:v>
                </c:pt>
                <c:pt idx="5">
                  <c:v>Учитель-методист</c:v>
                </c:pt>
                <c:pt idx="6">
                  <c:v>Відмінник освіти України</c:v>
                </c:pt>
              </c:strCache>
            </c:strRef>
          </c:cat>
          <c:val>
            <c:numRef>
              <c:f>Лист2!$A$3:$G$3</c:f>
              <c:numCache>
                <c:formatCode>General</c:formatCode>
                <c:ptCount val="7"/>
                <c:pt idx="0">
                  <c:v>11</c:v>
                </c:pt>
                <c:pt idx="1">
                  <c:v>9</c:v>
                </c:pt>
                <c:pt idx="2">
                  <c:v>14</c:v>
                </c:pt>
                <c:pt idx="3">
                  <c:v>5</c:v>
                </c:pt>
                <c:pt idx="4">
                  <c:v>4</c:v>
                </c:pt>
                <c:pt idx="6">
                  <c:v>1</c:v>
                </c:pt>
              </c:numCache>
            </c:numRef>
          </c:val>
        </c:ser>
        <c:ser>
          <c:idx val="2"/>
          <c:order val="2"/>
          <c:tx>
            <c:v>2013/2014</c:v>
          </c:tx>
          <c:cat>
            <c:strRef>
              <c:f>Лист2!$A$1:$G$1</c:f>
              <c:strCache>
                <c:ptCount val="7"/>
                <c:pt idx="0">
                  <c:v>Спеціаліст</c:v>
                </c:pt>
                <c:pt idx="1">
                  <c:v> ІІ категорія</c:v>
                </c:pt>
                <c:pt idx="2">
                  <c:v>І категорія</c:v>
                </c:pt>
                <c:pt idx="3">
                  <c:v>Вища</c:v>
                </c:pt>
                <c:pt idx="4">
                  <c:v>Старший вчитель</c:v>
                </c:pt>
                <c:pt idx="5">
                  <c:v>Учитель-методист</c:v>
                </c:pt>
                <c:pt idx="6">
                  <c:v>Відмінник освіти України</c:v>
                </c:pt>
              </c:strCache>
            </c:strRef>
          </c:cat>
          <c:val>
            <c:numRef>
              <c:f>Лист2!$A$4:$G$4</c:f>
              <c:numCache>
                <c:formatCode>General</c:formatCode>
                <c:ptCount val="7"/>
                <c:pt idx="0">
                  <c:v>14</c:v>
                </c:pt>
                <c:pt idx="1">
                  <c:v>7</c:v>
                </c:pt>
                <c:pt idx="2">
                  <c:v>11</c:v>
                </c:pt>
                <c:pt idx="3">
                  <c:v>9</c:v>
                </c:pt>
                <c:pt idx="4">
                  <c:v>8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</c:ser>
        <c:ser>
          <c:idx val="3"/>
          <c:order val="3"/>
          <c:tx>
            <c:v>2014/2015</c:v>
          </c:tx>
          <c:cat>
            <c:strRef>
              <c:f>Лист2!$A$1:$G$1</c:f>
              <c:strCache>
                <c:ptCount val="7"/>
                <c:pt idx="0">
                  <c:v>Спеціаліст</c:v>
                </c:pt>
                <c:pt idx="1">
                  <c:v> ІІ категорія</c:v>
                </c:pt>
                <c:pt idx="2">
                  <c:v>І категорія</c:v>
                </c:pt>
                <c:pt idx="3">
                  <c:v>Вища</c:v>
                </c:pt>
                <c:pt idx="4">
                  <c:v>Старший вчитель</c:v>
                </c:pt>
                <c:pt idx="5">
                  <c:v>Учитель-методист</c:v>
                </c:pt>
                <c:pt idx="6">
                  <c:v>Відмінник освіти України</c:v>
                </c:pt>
              </c:strCache>
            </c:strRef>
          </c:cat>
          <c:val>
            <c:numRef>
              <c:f>Лист2!$A$5:$G$5</c:f>
              <c:numCache>
                <c:formatCode>General</c:formatCode>
                <c:ptCount val="7"/>
                <c:pt idx="0">
                  <c:v>13</c:v>
                </c:pt>
                <c:pt idx="1">
                  <c:v>7</c:v>
                </c:pt>
                <c:pt idx="2">
                  <c:v>10</c:v>
                </c:pt>
                <c:pt idx="3">
                  <c:v>10</c:v>
                </c:pt>
                <c:pt idx="4">
                  <c:v>11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</c:ser>
        <c:dLbls/>
        <c:axId val="60077184"/>
        <c:axId val="60078720"/>
      </c:barChart>
      <c:catAx>
        <c:axId val="60077184"/>
        <c:scaling>
          <c:orientation val="minMax"/>
        </c:scaling>
        <c:axPos val="b"/>
        <c:tickLblPos val="nextTo"/>
        <c:crossAx val="60078720"/>
        <c:crosses val="autoZero"/>
        <c:auto val="1"/>
        <c:lblAlgn val="ctr"/>
        <c:lblOffset val="100"/>
      </c:catAx>
      <c:valAx>
        <c:axId val="60078720"/>
        <c:scaling>
          <c:orientation val="minMax"/>
        </c:scaling>
        <c:axPos val="l"/>
        <c:majorGridlines/>
        <c:numFmt formatCode="General" sourceLinked="1"/>
        <c:tickLblPos val="nextTo"/>
        <c:crossAx val="60077184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v>2011/2012</c:v>
          </c:tx>
          <c:cat>
            <c:strRef>
              <c:f>Лист3!$A$1:$E$1</c:f>
              <c:strCache>
                <c:ptCount val="5"/>
                <c:pt idx="0">
                  <c:v>ДО 3-х  років</c:v>
                </c:pt>
                <c:pt idx="1">
                  <c:v>До 5-ти років</c:v>
                </c:pt>
                <c:pt idx="2">
                  <c:v>До 10-ти років</c:v>
                </c:pt>
                <c:pt idx="3">
                  <c:v>20 років</c:v>
                </c:pt>
                <c:pt idx="4">
                  <c:v>20 і більше років</c:v>
                </c:pt>
              </c:strCache>
            </c:strRef>
          </c:cat>
          <c:val>
            <c:numRef>
              <c:f>Лист3!$A$2:$E$2</c:f>
              <c:numCache>
                <c:formatCode>General</c:formatCode>
                <c:ptCount val="5"/>
                <c:pt idx="0">
                  <c:v>5</c:v>
                </c:pt>
                <c:pt idx="1">
                  <c:v>3</c:v>
                </c:pt>
                <c:pt idx="2">
                  <c:v>9</c:v>
                </c:pt>
                <c:pt idx="3">
                  <c:v>12</c:v>
                </c:pt>
                <c:pt idx="4">
                  <c:v>13</c:v>
                </c:pt>
              </c:numCache>
            </c:numRef>
          </c:val>
        </c:ser>
        <c:ser>
          <c:idx val="1"/>
          <c:order val="1"/>
          <c:tx>
            <c:v>2012/2013</c:v>
          </c:tx>
          <c:cat>
            <c:strRef>
              <c:f>Лист3!$A$1:$E$1</c:f>
              <c:strCache>
                <c:ptCount val="5"/>
                <c:pt idx="0">
                  <c:v>ДО 3-х  років</c:v>
                </c:pt>
                <c:pt idx="1">
                  <c:v>До 5-ти років</c:v>
                </c:pt>
                <c:pt idx="2">
                  <c:v>До 10-ти років</c:v>
                </c:pt>
                <c:pt idx="3">
                  <c:v>20 років</c:v>
                </c:pt>
                <c:pt idx="4">
                  <c:v>20 і більше років</c:v>
                </c:pt>
              </c:strCache>
            </c:strRef>
          </c:cat>
          <c:val>
            <c:numRef>
              <c:f>Лист3!$A$3:$E$3</c:f>
              <c:numCache>
                <c:formatCode>General</c:formatCode>
                <c:ptCount val="5"/>
                <c:pt idx="0">
                  <c:v>5</c:v>
                </c:pt>
                <c:pt idx="1">
                  <c:v>1</c:v>
                </c:pt>
                <c:pt idx="2">
                  <c:v>7</c:v>
                </c:pt>
                <c:pt idx="3">
                  <c:v>12</c:v>
                </c:pt>
                <c:pt idx="4">
                  <c:v>14</c:v>
                </c:pt>
              </c:numCache>
            </c:numRef>
          </c:val>
        </c:ser>
        <c:ser>
          <c:idx val="2"/>
          <c:order val="2"/>
          <c:tx>
            <c:v>2013/2014</c:v>
          </c:tx>
          <c:cat>
            <c:strRef>
              <c:f>Лист3!$A$1:$E$1</c:f>
              <c:strCache>
                <c:ptCount val="5"/>
                <c:pt idx="0">
                  <c:v>ДО 3-х  років</c:v>
                </c:pt>
                <c:pt idx="1">
                  <c:v>До 5-ти років</c:v>
                </c:pt>
                <c:pt idx="2">
                  <c:v>До 10-ти років</c:v>
                </c:pt>
                <c:pt idx="3">
                  <c:v>20 років</c:v>
                </c:pt>
                <c:pt idx="4">
                  <c:v>20 і більше років</c:v>
                </c:pt>
              </c:strCache>
            </c:strRef>
          </c:cat>
          <c:val>
            <c:numRef>
              <c:f>Лист3!$A$4:$E$4</c:f>
              <c:numCache>
                <c:formatCode>General</c:formatCode>
                <c:ptCount val="5"/>
                <c:pt idx="0">
                  <c:v>2</c:v>
                </c:pt>
                <c:pt idx="1">
                  <c:v>5</c:v>
                </c:pt>
                <c:pt idx="2">
                  <c:v>6</c:v>
                </c:pt>
                <c:pt idx="3">
                  <c:v>14</c:v>
                </c:pt>
                <c:pt idx="4">
                  <c:v>14</c:v>
                </c:pt>
              </c:numCache>
            </c:numRef>
          </c:val>
        </c:ser>
        <c:ser>
          <c:idx val="3"/>
          <c:order val="3"/>
          <c:tx>
            <c:v>2014/2015</c:v>
          </c:tx>
          <c:cat>
            <c:strRef>
              <c:f>Лист3!$A$1:$E$1</c:f>
              <c:strCache>
                <c:ptCount val="5"/>
                <c:pt idx="0">
                  <c:v>ДО 3-х  років</c:v>
                </c:pt>
                <c:pt idx="1">
                  <c:v>До 5-ти років</c:v>
                </c:pt>
                <c:pt idx="2">
                  <c:v>До 10-ти років</c:v>
                </c:pt>
                <c:pt idx="3">
                  <c:v>20 років</c:v>
                </c:pt>
                <c:pt idx="4">
                  <c:v>20 і більше років</c:v>
                </c:pt>
              </c:strCache>
            </c:strRef>
          </c:cat>
          <c:val>
            <c:numRef>
              <c:f>Лист3!$A$5:$E$5</c:f>
              <c:numCache>
                <c:formatCode>General</c:formatCode>
                <c:ptCount val="5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13</c:v>
                </c:pt>
                <c:pt idx="4">
                  <c:v>19</c:v>
                </c:pt>
              </c:numCache>
            </c:numRef>
          </c:val>
        </c:ser>
        <c:dLbls/>
        <c:axId val="88564480"/>
        <c:axId val="88566016"/>
      </c:barChart>
      <c:catAx>
        <c:axId val="88564480"/>
        <c:scaling>
          <c:orientation val="minMax"/>
        </c:scaling>
        <c:axPos val="b"/>
        <c:tickLblPos val="nextTo"/>
        <c:crossAx val="88566016"/>
        <c:crosses val="autoZero"/>
        <c:auto val="1"/>
        <c:lblAlgn val="ctr"/>
        <c:lblOffset val="100"/>
      </c:catAx>
      <c:valAx>
        <c:axId val="88566016"/>
        <c:scaling>
          <c:orientation val="minMax"/>
        </c:scaling>
        <c:axPos val="l"/>
        <c:majorGridlines/>
        <c:numFmt formatCode="General" sourceLinked="1"/>
        <c:tickLblPos val="nextTo"/>
        <c:crossAx val="88564480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5BF8E2-E395-4910-91F5-0496BE5C6A56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4AA4C3-5F1A-4CC4-B608-EBBAA6BDB3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39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AA4C3-5F1A-4CC4-B608-EBBAA6BDB3A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34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4B63A9-0B86-4391-B5B5-B82FEA9E04C8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D7BD0C-FFC2-42C9-820D-E72D0EBFF9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4B63A9-0B86-4391-B5B5-B82FEA9E04C8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D7BD0C-FFC2-42C9-820D-E72D0EBFF9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4B63A9-0B86-4391-B5B5-B82FEA9E04C8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D7BD0C-FFC2-42C9-820D-E72D0EBFF9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4B63A9-0B86-4391-B5B5-B82FEA9E04C8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D7BD0C-FFC2-42C9-820D-E72D0EBFF9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4B63A9-0B86-4391-B5B5-B82FEA9E04C8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D7BD0C-FFC2-42C9-820D-E72D0EBFF9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4B63A9-0B86-4391-B5B5-B82FEA9E04C8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D7BD0C-FFC2-42C9-820D-E72D0EBFF9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4B63A9-0B86-4391-B5B5-B82FEA9E04C8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D7BD0C-FFC2-42C9-820D-E72D0EBFF9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4B63A9-0B86-4391-B5B5-B82FEA9E04C8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D7BD0C-FFC2-42C9-820D-E72D0EBFF9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4B63A9-0B86-4391-B5B5-B82FEA9E04C8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D7BD0C-FFC2-42C9-820D-E72D0EBFF9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4B63A9-0B86-4391-B5B5-B82FEA9E04C8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D7BD0C-FFC2-42C9-820D-E72D0EBFF9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04B63A9-0B86-4391-B5B5-B82FEA9E04C8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FD7BD0C-FFC2-42C9-820D-E72D0EBFF9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04B63A9-0B86-4391-B5B5-B82FEA9E04C8}" type="datetimeFigureOut">
              <a:rPr lang="ru-RU" smtClean="0"/>
              <a:pPr/>
              <a:t>11.01.2016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FD7BD0C-FFC2-42C9-820D-E72D0EBFF9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000240"/>
            <a:ext cx="8389174" cy="4583470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cap="none" dirty="0" smtClean="0">
                <a:ln/>
                <a:solidFill>
                  <a:schemeClr val="accent3"/>
                </a:solidFill>
              </a:rPr>
              <a:t/>
            </a:r>
            <a:br>
              <a:rPr lang="uk-UA" cap="none" dirty="0" smtClean="0">
                <a:ln/>
                <a:solidFill>
                  <a:schemeClr val="accent3"/>
                </a:solidFill>
              </a:rPr>
            </a:br>
            <a:r>
              <a:rPr lang="uk-UA" cap="none" dirty="0" smtClean="0">
                <a:ln/>
                <a:solidFill>
                  <a:schemeClr val="accent3"/>
                </a:solidFill>
              </a:rPr>
              <a:t/>
            </a:r>
            <a:br>
              <a:rPr lang="uk-UA" cap="none" dirty="0" smtClean="0">
                <a:ln/>
                <a:solidFill>
                  <a:schemeClr val="accent3"/>
                </a:solidFill>
              </a:rPr>
            </a:br>
            <a:r>
              <a:rPr lang="uk-UA" cap="none" dirty="0" smtClean="0">
                <a:ln/>
                <a:solidFill>
                  <a:schemeClr val="accent3"/>
                </a:solidFill>
              </a:rPr>
              <a:t/>
            </a:r>
            <a:br>
              <a:rPr lang="uk-UA" cap="none" dirty="0" smtClean="0">
                <a:ln/>
                <a:solidFill>
                  <a:schemeClr val="accent3"/>
                </a:solidFill>
              </a:rPr>
            </a:br>
            <a:r>
              <a:rPr lang="uk-UA" cap="none" dirty="0" smtClean="0">
                <a:ln/>
                <a:solidFill>
                  <a:schemeClr val="accent3"/>
                </a:solidFill>
              </a:rPr>
              <a:t/>
            </a:r>
            <a:br>
              <a:rPr lang="uk-UA" cap="none" dirty="0" smtClean="0">
                <a:ln/>
                <a:solidFill>
                  <a:schemeClr val="accent3"/>
                </a:solidFill>
              </a:rPr>
            </a:br>
            <a:r>
              <a:rPr lang="uk-UA" cap="none" dirty="0" smtClean="0">
                <a:ln/>
                <a:solidFill>
                  <a:schemeClr val="accent3"/>
                </a:solidFill>
              </a:rPr>
              <a:t/>
            </a:r>
            <a:br>
              <a:rPr lang="uk-UA" cap="none" dirty="0" smtClean="0">
                <a:ln/>
                <a:solidFill>
                  <a:schemeClr val="accent3"/>
                </a:solidFill>
              </a:rPr>
            </a:br>
            <a:endParaRPr lang="ru-RU" sz="4000" cap="none" dirty="0">
              <a:ln/>
              <a:solidFill>
                <a:schemeClr val="accent3"/>
              </a:solidFill>
            </a:endParaRPr>
          </a:p>
        </p:txBody>
      </p:sp>
      <p:pic>
        <p:nvPicPr>
          <p:cNvPr id="3" name="Picture 2" descr="0232127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416139">
            <a:off x="7767315" y="1945041"/>
            <a:ext cx="149225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0232127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205004">
            <a:off x="6906363" y="4459442"/>
            <a:ext cx="149225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0232127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060835">
            <a:off x="3847584" y="4939086"/>
            <a:ext cx="149225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71600" y="260648"/>
            <a:ext cx="3240360" cy="70788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Молочанський НВК</a:t>
            </a:r>
          </a:p>
          <a:p>
            <a:pPr algn="ctr"/>
            <a:r>
              <a:rPr lang="uk-UA" sz="20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“ЗОШ </a:t>
            </a:r>
            <a:r>
              <a:rPr lang="uk-UA" sz="20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І-ІІІст-</a:t>
            </a:r>
            <a:r>
              <a:rPr lang="uk-UA" sz="20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uk-UA" sz="20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гімназія</a:t>
            </a:r>
            <a:r>
              <a:rPr lang="uk-UA" sz="200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”</a:t>
            </a:r>
            <a:endParaRPr lang="ru-RU" sz="20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7" name="Picture 3" descr="C:\Users\user\Desktop\материал на конкурс\Репортаж\наши уголки\школа IMG_0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058"/>
            <a:ext cx="3672408" cy="2597814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35696" y="2636912"/>
            <a:ext cx="50223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err="1" smtClean="0">
                <a:solidFill>
                  <a:srgbClr val="FF0000"/>
                </a:solidFill>
              </a:rPr>
              <a:t>Презентація</a:t>
            </a:r>
            <a:r>
              <a:rPr lang="ru-RU" sz="4400" b="1" dirty="0" smtClean="0">
                <a:solidFill>
                  <a:srgbClr val="FF0000"/>
                </a:solidFill>
              </a:rPr>
              <a:t> </a:t>
            </a:r>
            <a:r>
              <a:rPr lang="ru-RU" sz="4400" b="1" dirty="0" err="1" smtClean="0">
                <a:solidFill>
                  <a:srgbClr val="FF0000"/>
                </a:solidFill>
              </a:rPr>
              <a:t>роботи</a:t>
            </a:r>
            <a:r>
              <a:rPr lang="ru-RU" sz="4400" b="1" dirty="0" smtClean="0">
                <a:solidFill>
                  <a:srgbClr val="FF0000"/>
                </a:solidFill>
              </a:rPr>
              <a:t> НВК за 2012-2015 р.р.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xmlns="" val="2262117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/>
              <a:t>КВАЛІФІКАЦІЙНІ</a:t>
            </a:r>
            <a:r>
              <a:rPr lang="ru-RU" sz="4000" dirty="0" smtClean="0"/>
              <a:t> </a:t>
            </a:r>
            <a:r>
              <a:rPr lang="ru-RU" sz="4000" b="1" dirty="0" smtClean="0"/>
              <a:t>КАТЕГОРІЇ    ВЧИТЕЛІВ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35100" y="1447800"/>
          <a:ext cx="749935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Педагогічний стаж вчителів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35100" y="1447800"/>
          <a:ext cx="749935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ВІДКРИТІ  УРОКИ  ВЧИТЕЛІВ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0793" y="1447800"/>
            <a:ext cx="7247964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8014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ВІДКРИТІ  УРОКИ ВЧИТЕЛІВ ІЗ ЗВАННЯМИ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0793" y="1447800"/>
            <a:ext cx="7247964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49419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467600" cy="1143000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Основні  напрямки  програми розвитку школи 2011-2014</a:t>
            </a:r>
            <a:endParaRPr lang="ru-RU" sz="32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86238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uk-UA" b="1" dirty="0" smtClean="0"/>
          </a:p>
          <a:p>
            <a:pPr marL="0" indent="0">
              <a:buNone/>
            </a:pPr>
            <a:r>
              <a:rPr lang="uk-UA" b="1" dirty="0" smtClean="0"/>
              <a:t>1. Покращення якості освіти;</a:t>
            </a:r>
          </a:p>
          <a:p>
            <a:pPr marL="0" indent="0">
              <a:buNone/>
            </a:pPr>
            <a:r>
              <a:rPr lang="uk-UA" b="1" dirty="0" smtClean="0"/>
              <a:t>2.Створення позитивного іміджу школи    ;</a:t>
            </a:r>
          </a:p>
          <a:p>
            <a:pPr marL="0" indent="0">
              <a:buNone/>
            </a:pPr>
            <a:r>
              <a:rPr lang="uk-UA" b="1" dirty="0" smtClean="0"/>
              <a:t>3.Покращення </a:t>
            </a:r>
            <a:r>
              <a:rPr lang="uk-UA" b="1" dirty="0" err="1" smtClean="0"/>
              <a:t>матеріально-</a:t>
            </a:r>
            <a:r>
              <a:rPr lang="uk-UA" b="1" dirty="0" smtClean="0"/>
              <a:t> технічної бази закладу</a:t>
            </a:r>
          </a:p>
          <a:p>
            <a:pPr marL="514350" indent="-514350">
              <a:buFont typeface="+mj-lt"/>
              <a:buAutoNum type="arabicPeriod"/>
            </a:pPr>
            <a:endParaRPr lang="uk-UA" b="1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2050" name="Picture 2" descr="C:\Users\user\Pictures\школьные\mq17ne3hvz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142984"/>
            <a:ext cx="3786214" cy="4518168"/>
          </a:xfrm>
          <a:prstGeom prst="rect">
            <a:avLst/>
          </a:prstGeom>
          <a:noFill/>
        </p:spPr>
      </p:pic>
      <p:pic>
        <p:nvPicPr>
          <p:cNvPr id="6" name="Picture 2" descr="0232127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457267">
            <a:off x="587812" y="942851"/>
            <a:ext cx="149225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0232127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457267">
            <a:off x="6265044" y="4965609"/>
            <a:ext cx="149225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52132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НАШІ ПЕРЕМОГИ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8064" y="1524000"/>
            <a:ext cx="3785624" cy="46634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http://befocus.ru/images/stories/2012/07/smil_kubok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6809308" cy="51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557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DCIM\100D5200\_DSC0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87" y="16881"/>
            <a:ext cx="9164887" cy="6109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877272"/>
            <a:ext cx="8147248" cy="577536"/>
          </a:xfrm>
        </p:spPr>
        <p:txBody>
          <a:bodyPr>
            <a:normAutofit fontScale="55000" lnSpcReduction="20000"/>
          </a:bodyPr>
          <a:lstStyle/>
          <a:p>
            <a:pPr marL="64008" lvl="0" indent="0" algn="ctr">
              <a:buNone/>
            </a:pPr>
            <a:r>
              <a:rPr lang="uk-UA" b="1" dirty="0" smtClean="0">
                <a:solidFill>
                  <a:srgbClr val="FF0000"/>
                </a:solidFill>
              </a:rPr>
              <a:t>Участь  </a:t>
            </a:r>
            <a:r>
              <a:rPr lang="uk-UA" b="1" dirty="0">
                <a:solidFill>
                  <a:srgbClr val="FF0000"/>
                </a:solidFill>
              </a:rPr>
              <a:t>у</a:t>
            </a:r>
            <a:r>
              <a:rPr lang="uk-UA" b="1" dirty="0" smtClean="0">
                <a:solidFill>
                  <a:srgbClr val="FF0000"/>
                </a:solidFill>
              </a:rPr>
              <a:t> Всеукраїнських </a:t>
            </a:r>
            <a:r>
              <a:rPr lang="uk-UA" b="1" dirty="0">
                <a:solidFill>
                  <a:srgbClr val="FF0000"/>
                </a:solidFill>
              </a:rPr>
              <a:t>конкурсах  «Бобреня», «</a:t>
            </a:r>
            <a:r>
              <a:rPr lang="ru-RU" b="1" dirty="0">
                <a:solidFill>
                  <a:srgbClr val="FF0000"/>
                </a:solidFill>
              </a:rPr>
              <a:t>Русский медвежонок</a:t>
            </a:r>
            <a:r>
              <a:rPr lang="uk-UA" b="1" dirty="0">
                <a:solidFill>
                  <a:srgbClr val="FF0000"/>
                </a:solidFill>
              </a:rPr>
              <a:t>», «</a:t>
            </a:r>
            <a:r>
              <a:rPr lang="uk-UA" b="1" dirty="0" err="1" smtClean="0">
                <a:solidFill>
                  <a:srgbClr val="FF0000"/>
                </a:solidFill>
              </a:rPr>
              <a:t>Геліантус</a:t>
            </a:r>
            <a:r>
              <a:rPr lang="uk-UA" b="1" dirty="0">
                <a:solidFill>
                  <a:srgbClr val="FF0000"/>
                </a:solidFill>
              </a:rPr>
              <a:t>», «</a:t>
            </a:r>
            <a:r>
              <a:rPr lang="uk-UA" b="1" dirty="0" smtClean="0">
                <a:solidFill>
                  <a:srgbClr val="FF0000"/>
                </a:solidFill>
              </a:rPr>
              <a:t>Гринвіч» «Патріот» «Кенгуру»</a:t>
            </a:r>
            <a:endParaRPr lang="ru-RU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06711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Администратор\Desktop\рабочий стол апрель 2014\дневник\DSC_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1285"/>
            <a:ext cx="9143999" cy="654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7064" y="6163563"/>
            <a:ext cx="8892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b="1" dirty="0">
                <a:solidFill>
                  <a:srgbClr val="FF0000"/>
                </a:solidFill>
              </a:rPr>
              <a:t>Всеукраїнський конкурс </a:t>
            </a:r>
            <a:r>
              <a:rPr lang="uk-UA" b="1" dirty="0" smtClean="0">
                <a:solidFill>
                  <a:srgbClr val="FF0000"/>
                </a:solidFill>
              </a:rPr>
              <a:t>спортивних майданчиків </a:t>
            </a:r>
            <a:r>
              <a:rPr lang="uk-UA" b="1" dirty="0">
                <a:solidFill>
                  <a:srgbClr val="FF0000"/>
                </a:solidFill>
              </a:rPr>
              <a:t>від фонду «Братів Кличко»</a:t>
            </a:r>
            <a:endParaRPr lang="ru-RU" b="1" dirty="0">
              <a:solidFill>
                <a:srgbClr val="FF0000"/>
              </a:solidFill>
            </a:endParaRPr>
          </a:p>
          <a:p>
            <a:pPr algn="ctr"/>
            <a:r>
              <a:rPr lang="uk-UA" b="1" dirty="0" smtClean="0">
                <a:solidFill>
                  <a:srgbClr val="FF0000"/>
                </a:solidFill>
              </a:rPr>
              <a:t>(І </a:t>
            </a:r>
            <a:r>
              <a:rPr lang="uk-UA" b="1" dirty="0">
                <a:solidFill>
                  <a:srgbClr val="FF0000"/>
                </a:solidFill>
              </a:rPr>
              <a:t>місце; керівник: Романова М.І., </a:t>
            </a:r>
            <a:r>
              <a:rPr lang="uk-UA" b="1" dirty="0" err="1">
                <a:solidFill>
                  <a:srgbClr val="FF0000"/>
                </a:solidFill>
              </a:rPr>
              <a:t>Шпайхер</a:t>
            </a:r>
            <a:r>
              <a:rPr lang="uk-UA" b="1" dirty="0">
                <a:solidFill>
                  <a:srgbClr val="FF0000"/>
                </a:solidFill>
              </a:rPr>
              <a:t> О.І., Мєшков В.В., Гора І.І.);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2944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23528" y="5805264"/>
            <a:ext cx="8568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2400" b="1" dirty="0" smtClean="0">
                <a:solidFill>
                  <a:srgbClr val="FF0000"/>
                </a:solidFill>
              </a:rPr>
              <a:t>Обласний  </a:t>
            </a:r>
            <a:r>
              <a:rPr lang="uk-UA" sz="2400" b="1" dirty="0">
                <a:solidFill>
                  <a:srgbClr val="FF0000"/>
                </a:solidFill>
              </a:rPr>
              <a:t>фестиваль хорового </a:t>
            </a:r>
            <a:r>
              <a:rPr lang="uk-UA" sz="2400" b="1" dirty="0" smtClean="0">
                <a:solidFill>
                  <a:srgbClr val="FF0000"/>
                </a:solidFill>
              </a:rPr>
              <a:t> мистецтва ІІ м, </a:t>
            </a:r>
            <a:r>
              <a:rPr lang="uk-UA" sz="2400" b="1" dirty="0" err="1" smtClean="0">
                <a:solidFill>
                  <a:srgbClr val="FF0000"/>
                </a:solidFill>
              </a:rPr>
              <a:t>ІІІм</a:t>
            </a:r>
            <a:endParaRPr lang="ru-RU" sz="2400" b="1" dirty="0">
              <a:solidFill>
                <a:srgbClr val="FF000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( </a:t>
            </a:r>
            <a:r>
              <a:rPr lang="uk-UA" sz="2400" b="1" dirty="0" err="1">
                <a:solidFill>
                  <a:srgbClr val="FF0000"/>
                </a:solidFill>
              </a:rPr>
              <a:t>Турупалова</a:t>
            </a:r>
            <a:r>
              <a:rPr lang="uk-UA" sz="2400" b="1" dirty="0">
                <a:solidFill>
                  <a:srgbClr val="FF0000"/>
                </a:solidFill>
              </a:rPr>
              <a:t> </a:t>
            </a:r>
            <a:r>
              <a:rPr lang="uk-UA" sz="2400" b="1" dirty="0" smtClean="0">
                <a:solidFill>
                  <a:srgbClr val="FF0000"/>
                </a:solidFill>
              </a:rPr>
              <a:t>Л.О.)</a:t>
            </a:r>
            <a:endParaRPr lang="ru-RU" sz="24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7693141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97642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C:\Users\Администратор\Desktop\рабочий стол апрель 2014\дневник\qacZNZiDKy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33" r="9043" b="22709"/>
          <a:stretch/>
        </p:blipFill>
        <p:spPr bwMode="auto">
          <a:xfrm>
            <a:off x="29496" y="404664"/>
            <a:ext cx="9157025" cy="6192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0800000" flipV="1">
            <a:off x="1187927" y="688943"/>
            <a:ext cx="7200800" cy="1204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</a:rPr>
              <a:t>Зональні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обласні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змагання</a:t>
            </a:r>
            <a:r>
              <a:rPr lang="ru-RU" sz="2400" b="1" dirty="0">
                <a:solidFill>
                  <a:srgbClr val="FF0000"/>
                </a:solidFill>
              </a:rPr>
              <a:t> з </a:t>
            </a:r>
            <a:r>
              <a:rPr lang="ru-RU" sz="2400" b="1" dirty="0" err="1">
                <a:solidFill>
                  <a:srgbClr val="FF0000"/>
                </a:solidFill>
              </a:rPr>
              <a:t>пропаганди</a:t>
            </a:r>
            <a:r>
              <a:rPr lang="ru-RU" sz="2400" b="1" dirty="0">
                <a:solidFill>
                  <a:srgbClr val="FF0000"/>
                </a:solidFill>
              </a:rPr>
              <a:t> здорового способу </a:t>
            </a:r>
            <a:r>
              <a:rPr lang="ru-RU" sz="2400" b="1" dirty="0" err="1">
                <a:solidFill>
                  <a:srgbClr val="FF0000"/>
                </a:solidFill>
              </a:rPr>
              <a:t>життя</a:t>
            </a:r>
            <a:r>
              <a:rPr lang="ru-RU" sz="2400" b="1" dirty="0">
                <a:solidFill>
                  <a:srgbClr val="FF0000"/>
                </a:solidFill>
              </a:rPr>
              <a:t> ІІ </a:t>
            </a:r>
            <a:r>
              <a:rPr lang="ru-RU" sz="2400" b="1" dirty="0" err="1" smtClean="0">
                <a:solidFill>
                  <a:srgbClr val="FF0000"/>
                </a:solidFill>
              </a:rPr>
              <a:t>місце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 ( </a:t>
            </a:r>
            <a:r>
              <a:rPr lang="ru-RU" sz="2400" b="1" dirty="0" err="1" smtClean="0">
                <a:solidFill>
                  <a:srgbClr val="FF0000"/>
                </a:solidFill>
              </a:rPr>
              <a:t>Керівник</a:t>
            </a:r>
            <a:r>
              <a:rPr lang="ru-RU" sz="2400" b="1" dirty="0">
                <a:solidFill>
                  <a:srgbClr val="FF0000"/>
                </a:solidFill>
              </a:rPr>
              <a:t>: Гора С.Ю</a:t>
            </a:r>
            <a:r>
              <a:rPr lang="ru-RU" sz="2400" b="1" dirty="0" smtClean="0">
                <a:solidFill>
                  <a:srgbClr val="FF0000"/>
                </a:solidFill>
              </a:rPr>
              <a:t>. </a:t>
            </a:r>
            <a:r>
              <a:rPr lang="ru-RU" sz="2400" b="1" dirty="0" err="1" smtClean="0">
                <a:solidFill>
                  <a:srgbClr val="FF0000"/>
                </a:solidFill>
              </a:rPr>
              <a:t>Турупалова</a:t>
            </a:r>
            <a:r>
              <a:rPr lang="ru-RU" sz="2400" b="1" dirty="0" smtClean="0">
                <a:solidFill>
                  <a:srgbClr val="FF0000"/>
                </a:solidFill>
              </a:rPr>
              <a:t> Л.О.))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4276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Інформація про НВК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 descr="75623381_large_school0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700808"/>
            <a:ext cx="5357850" cy="4572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Участь у конкурсах 2013-2014р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31037224"/>
              </p:ext>
            </p:extLst>
          </p:nvPr>
        </p:nvGraphicFramePr>
        <p:xfrm>
          <a:off x="518865" y="1556792"/>
          <a:ext cx="8229599" cy="522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75657"/>
                <a:gridCol w="1175657"/>
                <a:gridCol w="1175657"/>
                <a:gridCol w="1175657"/>
                <a:gridCol w="1175657"/>
                <a:gridCol w="117565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№ з</a:t>
                      </a:r>
                      <a:r>
                        <a:rPr lang="en-US" sz="1600" dirty="0" smtClean="0"/>
                        <a:t>/</a:t>
                      </a:r>
                      <a:r>
                        <a:rPr lang="uk-UA" sz="1600" dirty="0" smtClean="0"/>
                        <a:t>п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Назва конкурсу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Прийняло участь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Золото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Срібло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Бронза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Учасник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uk-UA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Кенгуру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84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43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uk-UA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Колосок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41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31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uk-UA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err="1" smtClean="0"/>
                        <a:t>Русский</a:t>
                      </a:r>
                      <a:r>
                        <a:rPr lang="uk-UA" sz="1200" dirty="0" smtClean="0"/>
                        <a:t> </a:t>
                      </a:r>
                      <a:r>
                        <a:rPr lang="uk-UA" sz="1200" dirty="0" err="1" smtClean="0"/>
                        <a:t>медвежонок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34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27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uk-UA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err="1" smtClean="0"/>
                        <a:t>Лукоморье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17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uk-UA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Патріот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22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uk-UA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Соняшник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4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uk-UA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err="1" smtClean="0"/>
                        <a:t>Геліантус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21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uk-UA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err="1" smtClean="0"/>
                        <a:t>Гринвич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11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uk-UA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err="1" smtClean="0"/>
                        <a:t>Олімпус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38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38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uk-UA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Cisco NET Raiders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uk-UA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Бобер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uk-UA" dirty="0" smtClean="0"/>
                        <a:t>Всього</a:t>
                      </a:r>
                      <a:endParaRPr lang="ru-RU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uk-UA" sz="2000" b="1" dirty="0" smtClean="0">
                          <a:solidFill>
                            <a:srgbClr val="FF0000"/>
                          </a:solidFill>
                        </a:rPr>
                        <a:t>317 учасників, із</a:t>
                      </a:r>
                      <a:r>
                        <a:rPr lang="uk-UA" sz="2000" b="1" baseline="0" dirty="0" smtClean="0">
                          <a:solidFill>
                            <a:srgbClr val="FF0000"/>
                          </a:solidFill>
                        </a:rPr>
                        <a:t> них  золото 51, срібло 69, бронза 19.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80292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ПОКРАЩЕННЯ МАТЕРІАЛЬНО- ТЕХНІЧНОЇ БАЗИ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uk-UA" sz="2400" b="1" u="sng" dirty="0" smtClean="0">
                <a:solidFill>
                  <a:srgbClr val="FF0000"/>
                </a:solidFill>
              </a:rPr>
              <a:t>Державна допомога:</a:t>
            </a:r>
          </a:p>
          <a:p>
            <a:r>
              <a:rPr lang="uk-UA" sz="2400" dirty="0" smtClean="0"/>
              <a:t>Реконструкція газової котельні-близько -</a:t>
            </a:r>
            <a:r>
              <a:rPr lang="uk-UA" sz="2400" dirty="0" smtClean="0">
                <a:solidFill>
                  <a:srgbClr val="FF0000"/>
                </a:solidFill>
              </a:rPr>
              <a:t>480 000</a:t>
            </a:r>
            <a:r>
              <a:rPr lang="uk-UA" sz="2400" dirty="0" smtClean="0"/>
              <a:t>;</a:t>
            </a:r>
          </a:p>
          <a:p>
            <a:r>
              <a:rPr lang="uk-UA" sz="2400" dirty="0" smtClean="0"/>
              <a:t>Ремонт зовнішньої опалювальної </a:t>
            </a:r>
            <a:r>
              <a:rPr lang="uk-UA" sz="2400" dirty="0" err="1" smtClean="0"/>
              <a:t>системи-</a:t>
            </a:r>
            <a:r>
              <a:rPr lang="uk-UA" sz="2400" dirty="0" smtClean="0"/>
              <a:t> </a:t>
            </a:r>
            <a:r>
              <a:rPr lang="uk-UA" sz="2400" dirty="0" smtClean="0">
                <a:solidFill>
                  <a:srgbClr val="FF0000"/>
                </a:solidFill>
              </a:rPr>
              <a:t>125 000 </a:t>
            </a:r>
            <a:r>
              <a:rPr lang="uk-UA" sz="2400" dirty="0" smtClean="0"/>
              <a:t>;</a:t>
            </a:r>
          </a:p>
          <a:p>
            <a:r>
              <a:rPr lang="uk-UA" sz="2400" dirty="0" smtClean="0"/>
              <a:t>Заміна  229 вікон на </a:t>
            </a:r>
            <a:r>
              <a:rPr lang="uk-UA" sz="2400" dirty="0" err="1" smtClean="0"/>
              <a:t>склопакети-</a:t>
            </a:r>
            <a:r>
              <a:rPr lang="uk-UA" sz="2400" dirty="0" smtClean="0"/>
              <a:t> </a:t>
            </a:r>
            <a:r>
              <a:rPr lang="uk-UA" sz="2400" dirty="0" smtClean="0"/>
              <a:t>близько   </a:t>
            </a:r>
            <a:r>
              <a:rPr lang="uk-UA" sz="2400" dirty="0" smtClean="0">
                <a:solidFill>
                  <a:srgbClr val="FF0000"/>
                </a:solidFill>
              </a:rPr>
              <a:t>850 000</a:t>
            </a:r>
          </a:p>
          <a:p>
            <a:r>
              <a:rPr lang="uk-UA" sz="2400" dirty="0" smtClean="0"/>
              <a:t>Ноутбук, проектор  ,</a:t>
            </a:r>
            <a:r>
              <a:rPr lang="uk-UA" sz="2400" dirty="0" err="1" smtClean="0"/>
              <a:t>е-презентер</a:t>
            </a:r>
            <a:r>
              <a:rPr lang="uk-UA" sz="2400" dirty="0" smtClean="0"/>
              <a:t>         </a:t>
            </a:r>
            <a:r>
              <a:rPr lang="uk-UA" sz="2400" dirty="0" smtClean="0">
                <a:solidFill>
                  <a:srgbClr val="FF0000"/>
                </a:solidFill>
              </a:rPr>
              <a:t>7776+6350</a:t>
            </a:r>
          </a:p>
          <a:p>
            <a:r>
              <a:rPr lang="uk-UA" sz="2400" b="1" u="sng" dirty="0" smtClean="0">
                <a:solidFill>
                  <a:srgbClr val="FF0000"/>
                </a:solidFill>
              </a:rPr>
              <a:t>Благодійна допомога (спонсорська,батьківська)</a:t>
            </a:r>
          </a:p>
          <a:p>
            <a:r>
              <a:rPr lang="uk-UA" sz="2400" dirty="0" smtClean="0"/>
              <a:t>Встановлено  2 внутрішніх туалети в  </a:t>
            </a:r>
            <a:r>
              <a:rPr lang="uk-UA" sz="2400" dirty="0" err="1" smtClean="0"/>
              <a:t>мол.корпусі</a:t>
            </a:r>
            <a:r>
              <a:rPr lang="uk-UA" sz="2400" dirty="0" smtClean="0"/>
              <a:t>;-</a:t>
            </a:r>
            <a:r>
              <a:rPr lang="uk-UA" sz="2400" dirty="0" smtClean="0">
                <a:solidFill>
                  <a:srgbClr val="FF0000"/>
                </a:solidFill>
              </a:rPr>
              <a:t>8  635</a:t>
            </a:r>
          </a:p>
          <a:p>
            <a:r>
              <a:rPr lang="uk-UA" sz="2400" dirty="0" smtClean="0"/>
              <a:t>Замінено театральний </a:t>
            </a:r>
            <a:r>
              <a:rPr lang="uk-UA" sz="2400" dirty="0" err="1" smtClean="0"/>
              <a:t>занавіс</a:t>
            </a:r>
            <a:r>
              <a:rPr lang="uk-UA" sz="2400" dirty="0" smtClean="0"/>
              <a:t> в актовій </a:t>
            </a:r>
            <a:r>
              <a:rPr lang="uk-UA" sz="2400" dirty="0" err="1" smtClean="0"/>
              <a:t>залі-</a:t>
            </a:r>
            <a:r>
              <a:rPr lang="uk-UA" sz="2400" dirty="0" smtClean="0"/>
              <a:t>  </a:t>
            </a:r>
            <a:r>
              <a:rPr lang="uk-UA" sz="2400" dirty="0" smtClean="0">
                <a:solidFill>
                  <a:srgbClr val="FF0000"/>
                </a:solidFill>
              </a:rPr>
              <a:t>5 000</a:t>
            </a:r>
          </a:p>
          <a:p>
            <a:r>
              <a:rPr lang="uk-UA" sz="2400" dirty="0" smtClean="0"/>
              <a:t>Подаровано БФ </a:t>
            </a:r>
            <a:r>
              <a:rPr lang="uk-UA" sz="2400" b="1" dirty="0" smtClean="0">
                <a:solidFill>
                  <a:srgbClr val="FF0000"/>
                </a:solidFill>
              </a:rPr>
              <a:t>«Менонітський центр»  </a:t>
            </a:r>
            <a:r>
              <a:rPr lang="uk-UA" sz="2400" dirty="0" smtClean="0"/>
              <a:t>швейну машинку,праску  </a:t>
            </a:r>
            <a:r>
              <a:rPr lang="uk-UA" sz="2400" dirty="0"/>
              <a:t>-   </a:t>
            </a:r>
            <a:r>
              <a:rPr lang="uk-UA" sz="2400" dirty="0" smtClean="0"/>
              <a:t>2329</a:t>
            </a:r>
          </a:p>
          <a:p>
            <a:r>
              <a:rPr lang="uk-UA" sz="2400" dirty="0" smtClean="0"/>
              <a:t>Надана допомога в ремонті класів ,освітлення ,придбання </a:t>
            </a:r>
            <a:r>
              <a:rPr lang="uk-UA" sz="2400" dirty="0" err="1" smtClean="0"/>
              <a:t>меблів-</a:t>
            </a:r>
            <a:r>
              <a:rPr lang="uk-UA" sz="2400" dirty="0" smtClean="0"/>
              <a:t>                                      близько </a:t>
            </a:r>
            <a:r>
              <a:rPr lang="uk-UA" sz="2400" dirty="0" smtClean="0">
                <a:solidFill>
                  <a:srgbClr val="FF0000"/>
                </a:solidFill>
              </a:rPr>
              <a:t>15 </a:t>
            </a:r>
            <a:r>
              <a:rPr lang="uk-UA" sz="2400" dirty="0" err="1" smtClean="0">
                <a:solidFill>
                  <a:srgbClr val="FF0000"/>
                </a:solidFill>
              </a:rPr>
              <a:t>ооо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76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>
                <a:solidFill>
                  <a:srgbClr val="FF0000"/>
                </a:solidFill>
              </a:rPr>
              <a:t>ПОКРАЩЕННЯ МАТЕРІАЛЬНО- ТЕХНІЧНОЇ БАЗИ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 smtClean="0"/>
              <a:t>БФ «</a:t>
            </a:r>
            <a:r>
              <a:rPr lang="uk-UA" dirty="0" smtClean="0">
                <a:solidFill>
                  <a:srgbClr val="FF0000"/>
                </a:solidFill>
              </a:rPr>
              <a:t>Менонітський Центр</a:t>
            </a:r>
            <a:r>
              <a:rPr lang="uk-UA" dirty="0" smtClean="0"/>
              <a:t>» в рамках шкільної програми «Сучасний клас» придбав лінгафонний кабінет – близько </a:t>
            </a:r>
            <a:r>
              <a:rPr lang="uk-UA" dirty="0" smtClean="0">
                <a:solidFill>
                  <a:srgbClr val="FF0000"/>
                </a:solidFill>
              </a:rPr>
              <a:t>-70 000; </a:t>
            </a:r>
            <a:r>
              <a:rPr lang="uk-UA" dirty="0" smtClean="0"/>
              <a:t>магнітні шкільні дошки </a:t>
            </a:r>
            <a:r>
              <a:rPr lang="uk-UA" dirty="0" smtClean="0">
                <a:solidFill>
                  <a:srgbClr val="FF0000"/>
                </a:solidFill>
              </a:rPr>
              <a:t>-6шт.</a:t>
            </a:r>
          </a:p>
          <a:p>
            <a:r>
              <a:rPr lang="uk-UA" dirty="0" smtClean="0">
                <a:solidFill>
                  <a:srgbClr val="FF0000"/>
                </a:solidFill>
              </a:rPr>
              <a:t>БФ «Благодія» </a:t>
            </a:r>
            <a:r>
              <a:rPr lang="uk-UA" dirty="0" smtClean="0"/>
              <a:t>надав допомогу на ремонт приміщень , придбання миючих засобів, поточний ремонт каналізаційних мереж,внутр. ремонт котельні, </a:t>
            </a:r>
            <a:r>
              <a:rPr lang="uk-UA" dirty="0" err="1" smtClean="0"/>
              <a:t>туалету-</a:t>
            </a:r>
            <a:r>
              <a:rPr lang="uk-UA" dirty="0" smtClean="0"/>
              <a:t>      </a:t>
            </a:r>
            <a:r>
              <a:rPr lang="uk-UA" dirty="0" smtClean="0">
                <a:solidFill>
                  <a:srgbClr val="FF0000"/>
                </a:solidFill>
              </a:rPr>
              <a:t>11 142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15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http://i9.beon.ru/17/92/1979217/46/66479746/48WF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Скан\06052011454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20" y="844932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Фотографии\фото за 06. и 07. 2013 выпускной 9 класс\DSC_00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13734"/>
            <a:ext cx="5004048" cy="3744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4912" y="200834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До…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51858" y="2582614"/>
            <a:ext cx="3744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</a:t>
            </a:r>
            <a:r>
              <a:rPr lang="uk-UA" sz="3200" b="1" dirty="0" err="1" smtClean="0">
                <a:solidFill>
                  <a:srgbClr val="FF0000"/>
                </a:solidFill>
              </a:rPr>
              <a:t>ісля</a:t>
            </a:r>
            <a:r>
              <a:rPr lang="uk-UA" sz="3200" b="1" dirty="0" smtClean="0">
                <a:solidFill>
                  <a:srgbClr val="FF0000"/>
                </a:solidFill>
              </a:rPr>
              <a:t>…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9548" y="908720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АКТОВИЙ ЗАЛ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2026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http://i9.beon.ru/17/92/1979217/46/66479746/48WF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826" y="0"/>
            <a:ext cx="9161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Администратор\Desktop\на спортивной площадк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5469" y="810314"/>
            <a:ext cx="5280587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Фотографии\школьный лагерь 2013\DSC_04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74582"/>
            <a:ext cx="5388516" cy="3592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102428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До…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49607" y="2344098"/>
            <a:ext cx="3744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</a:t>
            </a:r>
            <a:r>
              <a:rPr lang="uk-UA" sz="3200" b="1" dirty="0" err="1" smtClean="0">
                <a:solidFill>
                  <a:srgbClr val="FF0000"/>
                </a:solidFill>
              </a:rPr>
              <a:t>ісля</a:t>
            </a:r>
            <a:r>
              <a:rPr lang="uk-UA" sz="3200" b="1" dirty="0" smtClean="0">
                <a:solidFill>
                  <a:srgbClr val="FF0000"/>
                </a:solidFill>
              </a:rPr>
              <a:t>…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591" y="585554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Спортивний майданчик 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3660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http://i9.beon.ru/17/92/1979217/46/66479746/48WF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915" y="0"/>
            <a:ext cx="9161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:\Скан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97" y="951670"/>
            <a:ext cx="4391136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Администратор\Desktop\рабочий стол\Новая папка\_DSC03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08920"/>
            <a:ext cx="5618259" cy="401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3741" y="200833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До…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4048" y="2023079"/>
            <a:ext cx="3744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</a:t>
            </a:r>
            <a:r>
              <a:rPr lang="uk-UA" sz="3200" b="1" dirty="0" err="1" smtClean="0">
                <a:solidFill>
                  <a:srgbClr val="FF0000"/>
                </a:solidFill>
              </a:rPr>
              <a:t>ісля</a:t>
            </a:r>
            <a:r>
              <a:rPr lang="uk-UA" sz="3200" b="1" dirty="0" smtClean="0">
                <a:solidFill>
                  <a:srgbClr val="FF0000"/>
                </a:solidFill>
              </a:rPr>
              <a:t>…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591" y="585554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Дизайн школи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367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i9.beon.ru/17/92/1979217/46/66479746/48WF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449" y="0"/>
            <a:ext cx="9203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H:\DCIM\101___11\IMG_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5951" y="2515646"/>
            <a:ext cx="5790019" cy="4342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274638"/>
            <a:ext cx="4474840" cy="113813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Вугільна котельня</a:t>
            </a:r>
            <a:br>
              <a:rPr lang="uk-UA" b="1" dirty="0" smtClean="0">
                <a:solidFill>
                  <a:srgbClr val="FF0000"/>
                </a:solidFill>
              </a:rPr>
            </a:br>
            <a:r>
              <a:rPr lang="uk-UA" b="1" dirty="0" smtClean="0">
                <a:solidFill>
                  <a:srgbClr val="FF0000"/>
                </a:solidFill>
              </a:rPr>
              <a:t>до…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H:\DCIM\101___11\IMG_0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29524" y="675151"/>
            <a:ext cx="5400610" cy="4050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1812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http://i9.beon.ru/17/92/1979217/46/66479746/48WF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9738" y="0"/>
            <a:ext cx="9203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:\DCIM\101___11\IMG_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4739" y="2937749"/>
            <a:ext cx="5219261" cy="3914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H:\DCIM\101___11\IMG_0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1000" y="-2434"/>
            <a:ext cx="5219261" cy="3914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158260" y="274638"/>
            <a:ext cx="3528539" cy="1138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 smtClean="0">
                <a:solidFill>
                  <a:srgbClr val="FF0000"/>
                </a:solidFill>
              </a:rPr>
              <a:t>Газова котельня</a:t>
            </a:r>
          </a:p>
          <a:p>
            <a:r>
              <a:rPr lang="uk-UA" b="1" dirty="0" smtClean="0">
                <a:solidFill>
                  <a:srgbClr val="FF0000"/>
                </a:solidFill>
              </a:rPr>
              <a:t>після…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8916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wiki.vladimir.i-edu.ru/images/2/2b/%D0%9A%D0%BE%D0%BC%D0%B0%D0%BD%D0%B4%D0%B0_%D0%9C%D0%BE%D0%B3%D1%83%D1%87%D0%B0%D1%8F_%D0%9A%D1%83%D1%87%D0%BA%D0%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588" y="5617"/>
            <a:ext cx="91642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I:\Скан\IMG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95314" y="-472485"/>
            <a:ext cx="5545472" cy="7443787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2547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материал на конкурс\Репортаж\наши уголки\школа IMG_0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737"/>
            <a:ext cx="9094311" cy="6821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Виховна робота Молочанського НВК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5699" y="3427416"/>
            <a:ext cx="8062912" cy="1752600"/>
          </a:xfrm>
        </p:spPr>
        <p:txBody>
          <a:bodyPr>
            <a:normAutofit/>
          </a:bodyPr>
          <a:lstStyle/>
          <a:p>
            <a:pPr algn="ctr"/>
            <a:r>
              <a:rPr lang="uk-UA" sz="6000" b="1" dirty="0" smtClean="0">
                <a:solidFill>
                  <a:srgbClr val="FF0000"/>
                </a:solidFill>
              </a:rPr>
              <a:t>2012-2015 </a:t>
            </a:r>
            <a:r>
              <a:rPr lang="uk-UA" sz="6000" b="1" dirty="0" err="1" smtClean="0">
                <a:solidFill>
                  <a:srgbClr val="FF0000"/>
                </a:solidFill>
              </a:rPr>
              <a:t>н.р</a:t>
            </a:r>
            <a:r>
              <a:rPr lang="uk-UA" sz="6000" b="1" dirty="0" smtClean="0">
                <a:solidFill>
                  <a:srgbClr val="FF0000"/>
                </a:solidFill>
              </a:rPr>
              <a:t>.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2984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Історія закладу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06.12.1943- заснування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Молочанської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ЗОШ в місті Молочанськ</a:t>
            </a:r>
          </a:p>
          <a:p>
            <a:pPr>
              <a:buNone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1958р- побудова нової будівлі для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Молочанської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СШ №2 (тепер корпус початкових класів )</a:t>
            </a:r>
          </a:p>
          <a:p>
            <a:pPr>
              <a:buNone/>
            </a:pPr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1998р- побудова нового корпусу для середньої та старшої школи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НАША ГІМНАЗІЯ-ШКОЛА ДОБРА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0793" y="1447800"/>
            <a:ext cx="7247964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57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1301006"/>
          </a:xfrm>
        </p:spPr>
        <p:txBody>
          <a:bodyPr>
            <a:normAutofit fontScale="90000"/>
          </a:bodyPr>
          <a:lstStyle/>
          <a:p>
            <a:pPr lvl="0" algn="ctr" fontAlgn="base">
              <a:spcAft>
                <a:spcPct val="0"/>
              </a:spcAft>
            </a:pPr>
            <a:r>
              <a:rPr lang="uk-UA" sz="2200" b="1" dirty="0" smtClean="0">
                <a:solidFill>
                  <a:srgbClr val="24406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uk-UA" sz="2200" b="1" dirty="0" smtClean="0">
                <a:solidFill>
                  <a:srgbClr val="24406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sz="2200" b="1" dirty="0">
                <a:solidFill>
                  <a:srgbClr val="24406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uk-UA" sz="2200" b="1" dirty="0">
                <a:solidFill>
                  <a:srgbClr val="24406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sz="2200" b="1" dirty="0" smtClean="0">
                <a:solidFill>
                  <a:srgbClr val="24406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uk-UA" sz="2200" b="1" dirty="0" smtClean="0">
                <a:solidFill>
                  <a:srgbClr val="24406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sz="2700" b="1" dirty="0" smtClean="0">
                <a:solidFill>
                  <a:srgbClr val="24406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Структура </a:t>
            </a:r>
            <a:r>
              <a:rPr lang="uk-UA" sz="2700" b="1" dirty="0">
                <a:solidFill>
                  <a:srgbClr val="24406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учнівського самоврядування</a:t>
            </a:r>
            <a:r>
              <a:rPr lang="ru-RU" sz="7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7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uk-UA" sz="2700" b="1" dirty="0">
                <a:solidFill>
                  <a:srgbClr val="24406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Молочанського НВК «ЗОШ І-ІІІ ступенів-гімназія</a:t>
            </a:r>
            <a:r>
              <a:rPr lang="uk-UA" sz="2200" b="1" dirty="0">
                <a:solidFill>
                  <a:srgbClr val="24406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1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1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01250633"/>
              </p:ext>
            </p:extLst>
          </p:nvPr>
        </p:nvGraphicFramePr>
        <p:xfrm>
          <a:off x="1435100" y="4077072"/>
          <a:ext cx="7499349" cy="6835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9160"/>
                <a:gridCol w="1499160"/>
                <a:gridCol w="1296872"/>
                <a:gridCol w="2015273"/>
                <a:gridCol w="1188884"/>
              </a:tblGrid>
              <a:tr h="1009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Внутрішніх справ (дисципліни та порядку)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55" marR="547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Освіти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55" marR="547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Праці та санітарії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55" marR="547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Культури, преси та інформації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55" marR="5475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effectLst/>
                        </a:rPr>
                        <a:t>Спорту та здоров</a:t>
                      </a:r>
                      <a:r>
                        <a:rPr lang="ru-RU" sz="1300" dirty="0">
                          <a:effectLst/>
                        </a:rPr>
                        <a:t>`</a:t>
                      </a:r>
                      <a:r>
                        <a:rPr lang="uk-UA" sz="1300" dirty="0">
                          <a:effectLst/>
                        </a:rPr>
                        <a:t>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55" marR="54755" marT="0" marB="0" anchor="ctr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1348571"/>
              </p:ext>
            </p:extLst>
          </p:nvPr>
        </p:nvGraphicFramePr>
        <p:xfrm>
          <a:off x="1331640" y="3958078"/>
          <a:ext cx="7560840" cy="17162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3035"/>
                <a:gridCol w="717818"/>
                <a:gridCol w="359162"/>
                <a:gridCol w="646391"/>
                <a:gridCol w="502523"/>
                <a:gridCol w="577497"/>
                <a:gridCol w="359162"/>
                <a:gridCol w="359162"/>
                <a:gridCol w="577497"/>
                <a:gridCol w="430590"/>
                <a:gridCol w="577497"/>
                <a:gridCol w="431096"/>
                <a:gridCol w="652470"/>
                <a:gridCol w="596940"/>
              </a:tblGrid>
              <a:tr h="1716279"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Організація за чергуванням, додержанням правил поведінки, зовнішнім виглядом учнів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10" marR="54710" marT="0" marB="0" vert="vert270"/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Здійснення антитютюнової, антиалкогольної, проти наркоманії профілактичної роз'яснювальної роботи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10" marR="54710" marT="0" marB="0" vert="vert270"/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Пошукова та наукова діяльність підвищеного рівня знань за допомогою самоосвіти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10" marR="54710" marT="0" marB="0" vert="vert270"/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Організація огляду знань, конкурси на найкращий зошит, щоденник, перевірка письмових домашніх завдань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10" marR="54710" marT="0" marB="0" vert="vert270"/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Підготовка та проведення олімпіад, конкурсів, інтелектуальних ігор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10" marR="54710" marT="0" marB="0" vert="vert270"/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Контроль за санітарним станом школи, благоустрій території, догляд за квітами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10" marR="54710" marT="0" marB="0" vert="vert270"/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Збереження майна і підручників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10" marR="54710" marT="0" marB="0" vert="vert270"/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Чистота і зовнішній вигляд школярів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10" marR="54710" marT="0" marB="0" vert="vert270"/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Організація дозвілля  на перервах та в післяурочний час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10" marR="54710" marT="0" marB="0" vert="vert270"/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Організація вечорів відпочинку, масових заходів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10" marR="54710" marT="0" marB="0" vert="vert270"/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Забезпечення інформації для учнів школи </a:t>
                      </a:r>
                      <a:r>
                        <a:rPr lang="uk-UA" sz="1000" dirty="0" err="1" smtClean="0">
                          <a:effectLst/>
                        </a:rPr>
                        <a:t>пр</a:t>
                      </a:r>
                      <a:r>
                        <a:rPr lang="uk-UA" sz="1000" dirty="0" smtClean="0">
                          <a:effectLst/>
                        </a:rPr>
                        <a:t> </a:t>
                      </a:r>
                      <a:r>
                        <a:rPr lang="uk-UA" sz="1000" dirty="0">
                          <a:effectLst/>
                        </a:rPr>
                        <a:t>всі події та питання життя школи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10" marR="54710" marT="0" marB="0" vert="vert270"/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Випуск рукописної газети «Шкільний вісник»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10" marR="54710" marT="0" marB="0" vert="vert270"/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Організація і проведення спортивних змагань, свят та туристичних походів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10" marR="54710" marT="0" marB="0" vert="vert270"/>
                </a:tc>
                <a:tc>
                  <a:txBody>
                    <a:bodyPr/>
                    <a:lstStyle/>
                    <a:p>
                      <a:pPr marL="71755" marR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Участь у районних змаганнях та олімпіадах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710" marR="54710" marT="0" marB="0" vert="vert270"/>
                </a:tc>
              </a:tr>
            </a:tbl>
          </a:graphicData>
        </a:graphic>
      </p:graphicFrame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2731295" y="1988840"/>
            <a:ext cx="4964906" cy="864096"/>
          </a:xfrm>
          <a:prstGeom prst="rect">
            <a:avLst/>
          </a:prstGeom>
          <a:gradFill rotWithShape="0">
            <a:gsLst>
              <a:gs pos="0">
                <a:srgbClr val="B2A1C7"/>
              </a:gs>
              <a:gs pos="50000">
                <a:srgbClr val="E5DFEC"/>
              </a:gs>
              <a:gs pos="100000">
                <a:srgbClr val="B2A1C7"/>
              </a:gs>
            </a:gsLst>
            <a:lin ang="18900000" scaled="1"/>
          </a:gra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Шкільний парламент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2848731" y="2852936"/>
            <a:ext cx="4238625" cy="433388"/>
          </a:xfrm>
          <a:prstGeom prst="rect">
            <a:avLst/>
          </a:prstGeom>
          <a:gradFill rotWithShape="0">
            <a:gsLst>
              <a:gs pos="0">
                <a:srgbClr val="FABF8F"/>
              </a:gs>
              <a:gs pos="50000">
                <a:srgbClr val="FDE9D9"/>
              </a:gs>
              <a:gs pos="100000">
                <a:srgbClr val="FABF8F"/>
              </a:gs>
            </a:gsLst>
            <a:lin ang="18900000" scaled="1"/>
          </a:gradFill>
          <a:ln w="12700">
            <a:solidFill>
              <a:srgbClr val="FABF8F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Міністерства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1331640" y="1268760"/>
            <a:ext cx="7272808" cy="720080"/>
          </a:xfrm>
          <a:prstGeom prst="rect">
            <a:avLst/>
          </a:prstGeom>
          <a:gradFill rotWithShape="0">
            <a:gsLst>
              <a:gs pos="0">
                <a:srgbClr val="FABF8F"/>
              </a:gs>
              <a:gs pos="50000">
                <a:srgbClr val="F79646"/>
              </a:gs>
              <a:gs pos="100000">
                <a:srgbClr val="FABF8F"/>
              </a:gs>
            </a:gsLst>
            <a:lin ang="5400000" scaled="1"/>
          </a:gradFill>
          <a:ln w="12700">
            <a:solidFill>
              <a:srgbClr val="F79646"/>
            </a:solidFill>
            <a:miter lim="800000"/>
            <a:headEnd/>
            <a:tailEnd/>
          </a:ln>
          <a:effectLst>
            <a:outerShdw dist="28398" dir="3806097" algn="ctr" rotWithShape="0">
              <a:srgbClr val="974706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Президент, </a:t>
            </a: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прем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'</a:t>
            </a: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єр-міністр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19"/>
          <p:cNvSpPr>
            <a:spLocks noChangeShapeType="1"/>
          </p:cNvSpPr>
          <p:nvPr/>
        </p:nvSpPr>
        <p:spPr bwMode="auto">
          <a:xfrm flipH="1">
            <a:off x="1907704" y="3410599"/>
            <a:ext cx="581224" cy="34257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8"/>
          <p:cNvSpPr>
            <a:spLocks noChangeShapeType="1"/>
          </p:cNvSpPr>
          <p:nvPr/>
        </p:nvSpPr>
        <p:spPr bwMode="auto">
          <a:xfrm>
            <a:off x="4248150" y="3374719"/>
            <a:ext cx="0" cy="41433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7"/>
          <p:cNvSpPr>
            <a:spLocks noChangeShapeType="1"/>
          </p:cNvSpPr>
          <p:nvPr/>
        </p:nvSpPr>
        <p:spPr bwMode="auto">
          <a:xfrm>
            <a:off x="5214354" y="3374719"/>
            <a:ext cx="9525" cy="41433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6"/>
          <p:cNvSpPr>
            <a:spLocks noChangeShapeType="1"/>
          </p:cNvSpPr>
          <p:nvPr/>
        </p:nvSpPr>
        <p:spPr bwMode="auto">
          <a:xfrm>
            <a:off x="6228184" y="3370751"/>
            <a:ext cx="9525" cy="41433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5"/>
          <p:cNvSpPr>
            <a:spLocks noChangeShapeType="1"/>
          </p:cNvSpPr>
          <p:nvPr/>
        </p:nvSpPr>
        <p:spPr bwMode="auto">
          <a:xfrm>
            <a:off x="7524328" y="3446463"/>
            <a:ext cx="1094572" cy="41433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1435100" y="3446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1435100" y="3446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99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ВИБОРИ ПРЕЗИДЕНТА-2015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1493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168840" cy="1143000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Правління «Школи Добра»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3276" y="1447800"/>
            <a:ext cx="6402998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1188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ЦО і </a:t>
            </a:r>
            <a:r>
              <a:rPr lang="uk-UA" dirty="0" smtClean="0"/>
              <a:t>здоров'я</a:t>
            </a:r>
            <a:endParaRPr lang="uk-UA" dirty="0"/>
          </a:p>
        </p:txBody>
      </p:sp>
      <p:pic>
        <p:nvPicPr>
          <p:cNvPr id="3074" name="Picture 2" descr="F:\М.І. для презентації\DSC032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600201"/>
            <a:ext cx="3960441" cy="3340968"/>
          </a:xfrm>
          <a:prstGeom prst="rect">
            <a:avLst/>
          </a:prstGeom>
          <a:noFill/>
        </p:spPr>
      </p:pic>
      <p:pic>
        <p:nvPicPr>
          <p:cNvPr id="3075" name="Picture 3" descr="F:\М.І. для презентації\image (1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708920"/>
            <a:ext cx="4680520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Шкільний пікнік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F:\М.І. для презентації\image (1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35100" y="1738908"/>
            <a:ext cx="7499350" cy="4218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День </a:t>
            </a:r>
            <a:r>
              <a:rPr lang="ru-RU" b="1" dirty="0" err="1">
                <a:solidFill>
                  <a:srgbClr val="FF0000"/>
                </a:solidFill>
              </a:rPr>
              <a:t>Є</a:t>
            </a:r>
            <a:r>
              <a:rPr lang="ru-RU" b="1" dirty="0" err="1" smtClean="0">
                <a:solidFill>
                  <a:srgbClr val="FF0000"/>
                </a:solidFill>
              </a:rPr>
              <a:t>вропи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F:\М.І. для презентації\DSC033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67255" y="1584960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Новорічні</a:t>
            </a:r>
            <a:r>
              <a:rPr lang="ru-RU" dirty="0" smtClean="0">
                <a:solidFill>
                  <a:srgbClr val="FF0000"/>
                </a:solidFill>
              </a:rPr>
              <a:t> свята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170" name="Picture 2" descr="F:\М.І. для презентації\IMG_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67255" y="1584960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ДЕНЬ БАНТИКІВ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Администратор\Desktop\рабочий стол апрель 2014\дневник\P10004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0795" y="1447800"/>
            <a:ext cx="7187959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062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МИ  -  ГІМНАЗІСТИ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0793" y="1447800"/>
            <a:ext cx="7247964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0008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Нормативно-правова база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sz="1800" dirty="0" smtClean="0">
                <a:latin typeface="Franklin Gothic Medium" pitchFamily="34" charset="0"/>
              </a:rPr>
              <a:t> ст. 53 Конституції України Закону України «Про освіту» від 23.05.1991р№ 1060 -</a:t>
            </a:r>
            <a:r>
              <a:rPr lang="en-US" sz="1800" dirty="0" smtClean="0">
                <a:latin typeface="Franklin Gothic Medium" pitchFamily="34" charset="0"/>
              </a:rPr>
              <a:t>XII</a:t>
            </a:r>
            <a:r>
              <a:rPr lang="uk-UA" sz="1800" dirty="0" smtClean="0">
                <a:latin typeface="Franklin Gothic Medium" pitchFamily="34" charset="0"/>
              </a:rPr>
              <a:t>, Закону України «Про загальну середню </a:t>
            </a:r>
            <a:r>
              <a:rPr lang="uk-UA" sz="1800" dirty="0" err="1" smtClean="0">
                <a:latin typeface="Franklin Gothic Medium" pitchFamily="34" charset="0"/>
              </a:rPr>
              <a:t>освіту»від</a:t>
            </a:r>
            <a:r>
              <a:rPr lang="uk-UA" sz="1800" dirty="0" smtClean="0">
                <a:latin typeface="Franklin Gothic Medium" pitchFamily="34" charset="0"/>
              </a:rPr>
              <a:t> 13.05.1999 № 651-</a:t>
            </a:r>
            <a:r>
              <a:rPr lang="en-US" sz="1800" dirty="0" smtClean="0">
                <a:latin typeface="Franklin Gothic Medium" pitchFamily="34" charset="0"/>
              </a:rPr>
              <a:t>XIV</a:t>
            </a:r>
            <a:r>
              <a:rPr lang="uk-UA" sz="1800" dirty="0" smtClean="0">
                <a:latin typeface="Franklin Gothic Medium" pitchFamily="34" charset="0"/>
              </a:rPr>
              <a:t>, Державної програми «Освіта» (Україна, XXI століття),та  </a:t>
            </a:r>
            <a:r>
              <a:rPr lang="uk-UA" sz="1800" dirty="0" err="1" smtClean="0">
                <a:latin typeface="Franklin Gothic Medium" pitchFamily="34" charset="0"/>
              </a:rPr>
              <a:t>ін</a:t>
            </a:r>
            <a:endParaRPr lang="uk-UA" sz="1800" dirty="0" smtClean="0">
              <a:latin typeface="Franklin Gothic Medium" pitchFamily="34" charset="0"/>
            </a:endParaRPr>
          </a:p>
          <a:p>
            <a:r>
              <a:rPr lang="uk-UA" sz="1800" dirty="0" smtClean="0">
                <a:latin typeface="Franklin Gothic Medium" pitchFamily="34" charset="0"/>
              </a:rPr>
              <a:t>Статут школи затверджений </a:t>
            </a:r>
            <a:r>
              <a:rPr lang="uk-UA" sz="1800" b="1" dirty="0" err="1" smtClean="0">
                <a:latin typeface="Franklin Gothic Medium" pitchFamily="34" charset="0"/>
              </a:rPr>
              <a:t>Токмацькою</a:t>
            </a:r>
            <a:r>
              <a:rPr lang="uk-UA" sz="1800" b="1" dirty="0" smtClean="0">
                <a:latin typeface="Franklin Gothic Medium" pitchFamily="34" charset="0"/>
              </a:rPr>
              <a:t>  районною радою рішенням сесії</a:t>
            </a:r>
            <a:r>
              <a:rPr lang="uk-UA" sz="1800" dirty="0" smtClean="0">
                <a:latin typeface="Franklin Gothic Medium" pitchFamily="34" charset="0"/>
              </a:rPr>
              <a:t> </a:t>
            </a:r>
            <a:r>
              <a:rPr lang="ru-RU" sz="1800" dirty="0">
                <a:latin typeface="Franklin Gothic Medium" pitchFamily="34" charset="0"/>
              </a:rPr>
              <a:t> </a:t>
            </a:r>
            <a:r>
              <a:rPr lang="ru-RU" sz="1800" dirty="0" smtClean="0">
                <a:latin typeface="Franklin Gothic Medium" pitchFamily="34" charset="0"/>
              </a:rPr>
              <a:t>  </a:t>
            </a:r>
            <a:r>
              <a:rPr lang="uk-UA" sz="1800" b="1" dirty="0" smtClean="0">
                <a:latin typeface="Franklin Gothic Medium" pitchFamily="34" charset="0"/>
              </a:rPr>
              <a:t>№ 52</a:t>
            </a:r>
            <a:r>
              <a:rPr lang="uk-UA" sz="1800" dirty="0" smtClean="0">
                <a:latin typeface="Franklin Gothic Medium" pitchFamily="34" charset="0"/>
              </a:rPr>
              <a:t> </a:t>
            </a:r>
            <a:r>
              <a:rPr lang="uk-UA" sz="1800" b="1" dirty="0" smtClean="0">
                <a:latin typeface="Franklin Gothic Medium" pitchFamily="34" charset="0"/>
              </a:rPr>
              <a:t>від 05.08.2014р ,</a:t>
            </a:r>
            <a:r>
              <a:rPr lang="uk-UA" sz="1800" dirty="0" smtClean="0">
                <a:latin typeface="Franklin Gothic Medium" pitchFamily="34" charset="0"/>
              </a:rPr>
              <a:t> зареєстрований   20.10.2014 року № 1102145</a:t>
            </a:r>
            <a:endParaRPr lang="ru-RU" sz="1800" dirty="0" smtClean="0">
              <a:latin typeface="Franklin Gothic Medium" pitchFamily="34" charset="0"/>
            </a:endParaRPr>
          </a:p>
          <a:p>
            <a:r>
              <a:rPr lang="uk-UA" sz="1800" dirty="0" smtClean="0">
                <a:latin typeface="Franklin Gothic Medium" pitchFamily="34" charset="0"/>
              </a:rPr>
              <a:t>Правила внутрішнього  розпорядку для працівників (затверджено 27.08.2015р)</a:t>
            </a:r>
            <a:endParaRPr lang="ru-RU" sz="1800" dirty="0" smtClean="0">
              <a:latin typeface="Franklin Gothic Medium" pitchFamily="34" charset="0"/>
            </a:endParaRPr>
          </a:p>
          <a:p>
            <a:r>
              <a:rPr lang="uk-UA" sz="1800" dirty="0" smtClean="0">
                <a:latin typeface="Franklin Gothic Medium" pitchFamily="34" charset="0"/>
              </a:rPr>
              <a:t>Колективний договір від 12.03. 2015р.  реєстраційний  № 75</a:t>
            </a:r>
            <a:endParaRPr lang="ru-RU" sz="1800" dirty="0" smtClean="0">
              <a:latin typeface="Franklin Gothic Medium" pitchFamily="34" charset="0"/>
            </a:endParaRPr>
          </a:p>
          <a:p>
            <a:r>
              <a:rPr lang="uk-UA" sz="1800" dirty="0" smtClean="0">
                <a:latin typeface="Franklin Gothic Medium" pitchFamily="34" charset="0"/>
              </a:rPr>
              <a:t>Акт готовності НВК до нового навчального року від 20.08.2015р</a:t>
            </a:r>
            <a:endParaRPr lang="ru-RU" sz="1800" dirty="0" smtClean="0">
              <a:latin typeface="Franklin Gothic Medium" pitchFamily="34" charset="0"/>
            </a:endParaRPr>
          </a:p>
          <a:p>
            <a:pPr>
              <a:buNone/>
            </a:pPr>
            <a:r>
              <a:rPr lang="uk-UA" sz="1800" dirty="0" smtClean="0">
                <a:latin typeface="Franklin Gothic Medium" pitchFamily="34" charset="0"/>
              </a:rPr>
              <a:t> </a:t>
            </a:r>
            <a:endParaRPr lang="ru-RU" sz="1800" dirty="0" smtClean="0">
              <a:latin typeface="Franklin Gothic Medium" pitchFamily="34" charset="0"/>
            </a:endParaRPr>
          </a:p>
          <a:p>
            <a:r>
              <a:rPr lang="uk-UA" sz="1800" dirty="0" smtClean="0">
                <a:latin typeface="Franklin Gothic Medium" pitchFamily="34" charset="0"/>
              </a:rPr>
              <a:t>Дата державної реєстрації, дата та номер запису в Єдиному державному реєстрі: 01.04.2003, 20.10.2014,1 102 145 0000 001217</a:t>
            </a:r>
            <a:endParaRPr lang="ru-RU" sz="1800" dirty="0" smtClean="0">
              <a:latin typeface="Franklin Gothic Medium" pitchFamily="34" charset="0"/>
            </a:endParaRPr>
          </a:p>
          <a:p>
            <a:r>
              <a:rPr lang="uk-UA" sz="1800" dirty="0" smtClean="0">
                <a:latin typeface="Franklin Gothic Medium" pitchFamily="34" charset="0"/>
              </a:rPr>
              <a:t>Код навчального закладу ЄДРПО:	</a:t>
            </a:r>
            <a:r>
              <a:rPr lang="uk-UA" sz="1800" b="1" dirty="0" smtClean="0">
                <a:latin typeface="Franklin Gothic Medium" pitchFamily="34" charset="0"/>
              </a:rPr>
              <a:t>26373744</a:t>
            </a:r>
            <a:endParaRPr lang="ru-RU" sz="1800" dirty="0" smtClean="0">
              <a:latin typeface="Franklin Gothic Medium" pitchFamily="34" charset="0"/>
            </a:endParaRPr>
          </a:p>
          <a:p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День ПЕРЕМОГИ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F:\М.І. для презентації\image (9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Волонтерська</a:t>
            </a:r>
            <a:r>
              <a:rPr lang="ru-RU" dirty="0" smtClean="0">
                <a:solidFill>
                  <a:srgbClr val="FF0000"/>
                </a:solidFill>
              </a:rPr>
              <a:t> робота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194" name="Picture 2" descr="F:\М.І. для презентації\IMG_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99592" y="1268760"/>
            <a:ext cx="4248472" cy="3384376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0944" y="3452548"/>
            <a:ext cx="5103953" cy="3405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Допомога</a:t>
            </a:r>
            <a:r>
              <a:rPr lang="ru-RU" dirty="0" smtClean="0">
                <a:solidFill>
                  <a:srgbClr val="FF0000"/>
                </a:solidFill>
              </a:rPr>
              <a:t>  </a:t>
            </a:r>
            <a:r>
              <a:rPr lang="ru-RU" dirty="0" err="1" smtClean="0">
                <a:solidFill>
                  <a:srgbClr val="FF0000"/>
                </a:solidFill>
              </a:rPr>
              <a:t>учасникам</a:t>
            </a:r>
            <a:r>
              <a:rPr lang="ru-RU" dirty="0" smtClean="0">
                <a:solidFill>
                  <a:srgbClr val="FF0000"/>
                </a:solidFill>
              </a:rPr>
              <a:t> АТО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42" name="Picture 2" descr="F:\М.І. для презентації\DSC_79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35100" y="1470728"/>
            <a:ext cx="7499350" cy="4754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</a:t>
            </a:r>
            <a:r>
              <a:rPr lang="ru-RU" dirty="0" err="1" smtClean="0">
                <a:solidFill>
                  <a:srgbClr val="FF0000"/>
                </a:solidFill>
              </a:rPr>
              <a:t>Акція</a:t>
            </a:r>
            <a:r>
              <a:rPr lang="ru-RU" dirty="0" smtClean="0">
                <a:solidFill>
                  <a:srgbClr val="FF0000"/>
                </a:solidFill>
              </a:rPr>
              <a:t> -</a:t>
            </a:r>
            <a:r>
              <a:rPr lang="ru-RU" dirty="0" err="1" smtClean="0">
                <a:solidFill>
                  <a:srgbClr val="FF0000"/>
                </a:solidFill>
              </a:rPr>
              <a:t>збір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макулатури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266" name="Picture 2" descr="F:\М.І. для презентації\IMG_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67255" y="1584960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Ми - активні читачі бібліотеки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8281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38138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FF0000"/>
                </a:solidFill>
              </a:rPr>
              <a:t/>
            </a:r>
            <a:br>
              <a:rPr lang="ru-RU" sz="2700" b="1" dirty="0" smtClean="0">
                <a:solidFill>
                  <a:srgbClr val="FF0000"/>
                </a:solidFill>
              </a:rPr>
            </a:br>
            <a:r>
              <a:rPr lang="ru-RU" sz="2700" b="1" dirty="0" err="1" smtClean="0">
                <a:solidFill>
                  <a:srgbClr val="FF0000"/>
                </a:solidFill>
              </a:rPr>
              <a:t>Всеукраїнський</a:t>
            </a:r>
            <a:r>
              <a:rPr lang="ru-RU" sz="2700" b="1" dirty="0" smtClean="0">
                <a:solidFill>
                  <a:srgbClr val="FF0000"/>
                </a:solidFill>
              </a:rPr>
              <a:t> </a:t>
            </a:r>
            <a:r>
              <a:rPr lang="ru-RU" sz="2700" b="1" dirty="0">
                <a:solidFill>
                  <a:srgbClr val="FF0000"/>
                </a:solidFill>
              </a:rPr>
              <a:t>конкурс «Колосок»  І </a:t>
            </a:r>
            <a:r>
              <a:rPr lang="ru-RU" sz="2700" b="1" dirty="0" err="1">
                <a:solidFill>
                  <a:srgbClr val="FF0000"/>
                </a:solidFill>
              </a:rPr>
              <a:t>місце</a:t>
            </a:r>
            <a:r>
              <a:rPr lang="ru-RU" sz="2700" b="1" dirty="0">
                <a:solidFill>
                  <a:srgbClr val="FF0000"/>
                </a:solidFill>
              </a:rPr>
              <a:t> </a:t>
            </a:r>
            <a:r>
              <a:rPr lang="ru-RU" sz="2700" b="1" dirty="0" err="1">
                <a:solidFill>
                  <a:srgbClr val="FF0000"/>
                </a:solidFill>
              </a:rPr>
              <a:t>фотороботи</a:t>
            </a:r>
            <a:r>
              <a:rPr lang="ru-RU" sz="2700" b="1" dirty="0">
                <a:solidFill>
                  <a:srgbClr val="FF0000"/>
                </a:solidFill>
              </a:rPr>
              <a:t> «Ми </a:t>
            </a:r>
            <a:r>
              <a:rPr lang="ru-RU" sz="2700" b="1" dirty="0" err="1">
                <a:solidFill>
                  <a:srgbClr val="FF0000"/>
                </a:solidFill>
              </a:rPr>
              <a:t>вибираємо</a:t>
            </a:r>
            <a:r>
              <a:rPr lang="ru-RU" sz="2700" b="1" dirty="0">
                <a:solidFill>
                  <a:srgbClr val="FF0000"/>
                </a:solidFill>
              </a:rPr>
              <a:t> здоровий </a:t>
            </a:r>
            <a:r>
              <a:rPr lang="ru-RU" sz="2700" b="1" dirty="0" err="1">
                <a:solidFill>
                  <a:srgbClr val="FF0000"/>
                </a:solidFill>
              </a:rPr>
              <a:t>спосіб</a:t>
            </a:r>
            <a:r>
              <a:rPr lang="ru-RU" sz="2700" b="1" dirty="0">
                <a:solidFill>
                  <a:srgbClr val="FF0000"/>
                </a:solidFill>
              </a:rPr>
              <a:t> </a:t>
            </a:r>
            <a:r>
              <a:rPr lang="ru-RU" sz="2700" b="1" dirty="0" err="1">
                <a:solidFill>
                  <a:srgbClr val="FF0000"/>
                </a:solidFill>
              </a:rPr>
              <a:t>життя</a:t>
            </a:r>
            <a:r>
              <a:rPr lang="ru-RU" sz="2700" b="1" dirty="0">
                <a:solidFill>
                  <a:srgbClr val="FF0000"/>
                </a:solidFill>
              </a:rPr>
              <a:t>» </a:t>
            </a:r>
            <a:r>
              <a:rPr lang="ru-RU" sz="2700" b="1" dirty="0" err="1">
                <a:solidFill>
                  <a:srgbClr val="FF0000"/>
                </a:solidFill>
              </a:rPr>
              <a:t>Січова</a:t>
            </a:r>
            <a:r>
              <a:rPr lang="ru-RU" sz="2700" b="1" dirty="0">
                <a:solidFill>
                  <a:srgbClr val="FF0000"/>
                </a:solidFill>
              </a:rPr>
              <a:t> В.(</a:t>
            </a:r>
            <a:r>
              <a:rPr lang="ru-RU" sz="2700" b="1" dirty="0" err="1">
                <a:solidFill>
                  <a:srgbClr val="FF0000"/>
                </a:solidFill>
              </a:rPr>
              <a:t>Керівник</a:t>
            </a:r>
            <a:r>
              <a:rPr lang="ru-RU" sz="2700" b="1" dirty="0">
                <a:solidFill>
                  <a:srgbClr val="FF0000"/>
                </a:solidFill>
              </a:rPr>
              <a:t>: Гора С.Ю.)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Picture 4" descr="C:\Users\Администратор\Desktop\рабочий стол апрель 2014\дневник\Здоровье - это спорт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2605" y="1447800"/>
            <a:ext cx="6704339" cy="48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311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рабочий стол апрель 2014\дневник\Здоровье - это позитивное восприятия мира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60879" cy="633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23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Хору «Мелодія»-15  </a:t>
            </a:r>
            <a:r>
              <a:rPr lang="ru-RU" dirty="0" err="1" smtClean="0">
                <a:solidFill>
                  <a:srgbClr val="FF0000"/>
                </a:solidFill>
              </a:rPr>
              <a:t>років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3314" name="Picture 2" descr="F:\М.І. для презентації\IMG_0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67255" y="1584960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Свято української мови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4338" name="Picture 2" descr="F:\М.І. для презентації\IMG_0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67255" y="1584960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МИ ЛЮБИМО УКРАЇНУ!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Администратор\Desktop\рабочий стол апрель 2014\дневник\DSC_0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4325" y="1447800"/>
            <a:ext cx="7200900" cy="48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119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b="1" dirty="0" smtClean="0"/>
              <a:t>Мережа </a:t>
            </a:r>
            <a:r>
              <a:rPr lang="ru-RU" sz="2700" b="1" dirty="0" err="1" smtClean="0"/>
              <a:t>учнівського</a:t>
            </a:r>
            <a:r>
              <a:rPr lang="ru-RU" sz="2700" b="1" dirty="0" smtClean="0"/>
              <a:t> контингенту </a:t>
            </a:r>
            <a:r>
              <a:rPr lang="ru-RU" sz="2700" b="1" dirty="0" err="1" smtClean="0"/>
              <a:t>школи</a:t>
            </a:r>
            <a:r>
              <a:rPr lang="ru-RU" sz="2700" b="1" dirty="0" smtClean="0"/>
              <a:t>
 та </a:t>
            </a:r>
            <a:r>
              <a:rPr lang="ru-RU" sz="2700" b="1" dirty="0" err="1" smtClean="0"/>
              <a:t>кількісні</a:t>
            </a:r>
            <a:r>
              <a:rPr lang="ru-RU" sz="2700" b="1" dirty="0" smtClean="0"/>
              <a:t> </a:t>
            </a:r>
            <a:r>
              <a:rPr lang="ru-RU" sz="2700" b="1" dirty="0" err="1" smtClean="0"/>
              <a:t>показники</a:t>
            </a:r>
            <a:r>
              <a:rPr lang="ru-RU" sz="2700" b="1" dirty="0" smtClean="0"/>
              <a:t> набору до 1 </a:t>
            </a:r>
            <a:r>
              <a:rPr lang="ru-RU" sz="2700" b="1" dirty="0" err="1" smtClean="0"/>
              <a:t>класу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35100" y="1447800"/>
          <a:ext cx="749935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dirty="0" smtClean="0">
                <a:solidFill>
                  <a:srgbClr val="FF0000"/>
                </a:solidFill>
              </a:rPr>
              <a:t>ДЕНЬ ЗВІЛЬНЕННЯ МІСТА 2015р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8761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Кількість класів: наповнюваність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uk-UA" dirty="0" smtClean="0"/>
              <a:t> </a:t>
            </a:r>
            <a:r>
              <a:rPr lang="uk-UA" b="1" dirty="0" smtClean="0">
                <a:solidFill>
                  <a:srgbClr val="FF0000"/>
                </a:solidFill>
              </a:rPr>
              <a:t>2011- 2012      </a:t>
            </a:r>
            <a:r>
              <a:rPr lang="uk-UA" dirty="0" smtClean="0"/>
              <a:t>Всього: 19 класів     Кількість учнів : 330      </a:t>
            </a:r>
            <a:r>
              <a:rPr lang="uk-UA" b="1" dirty="0" smtClean="0">
                <a:solidFill>
                  <a:srgbClr val="FF0000"/>
                </a:solidFill>
              </a:rPr>
              <a:t>17,4</a:t>
            </a:r>
            <a:endParaRPr lang="ru-RU" b="1" dirty="0" smtClean="0">
              <a:solidFill>
                <a:srgbClr val="FF0000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r>
              <a:rPr lang="uk-UA" b="1" dirty="0" smtClean="0">
                <a:solidFill>
                  <a:srgbClr val="FF0000"/>
                </a:solidFill>
              </a:rPr>
              <a:t> 2012 – 2013     </a:t>
            </a:r>
            <a:r>
              <a:rPr lang="uk-UA" dirty="0" smtClean="0"/>
              <a:t>Всього: 19 класів      Кількість учнів : 335</a:t>
            </a:r>
            <a:r>
              <a:rPr lang="uk-UA" b="1" dirty="0" smtClean="0">
                <a:solidFill>
                  <a:srgbClr val="FF0000"/>
                </a:solidFill>
              </a:rPr>
              <a:t>    17,6</a:t>
            </a:r>
            <a:endParaRPr lang="ru-RU" b="1" dirty="0" smtClean="0">
              <a:solidFill>
                <a:srgbClr val="FF0000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r>
              <a:rPr lang="uk-UA" dirty="0" smtClean="0"/>
              <a:t> </a:t>
            </a:r>
            <a:r>
              <a:rPr lang="uk-UA" b="1" dirty="0" smtClean="0">
                <a:solidFill>
                  <a:srgbClr val="FF0000"/>
                </a:solidFill>
              </a:rPr>
              <a:t>2013- 2014    </a:t>
            </a:r>
            <a:r>
              <a:rPr lang="uk-UA" dirty="0" smtClean="0"/>
              <a:t>Всього: 19 класів        Кількість учнів : 351   </a:t>
            </a:r>
            <a:r>
              <a:rPr lang="uk-UA" b="1" dirty="0" smtClean="0">
                <a:solidFill>
                  <a:srgbClr val="FF0000"/>
                </a:solidFill>
              </a:rPr>
              <a:t> 18,5</a:t>
            </a: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dirty="0" smtClean="0"/>
          </a:p>
          <a:p>
            <a:r>
              <a:rPr lang="ru-RU" b="1" dirty="0" smtClean="0"/>
              <a:t> </a:t>
            </a:r>
            <a:r>
              <a:rPr lang="uk-UA" b="1" dirty="0" smtClean="0"/>
              <a:t> </a:t>
            </a:r>
            <a:r>
              <a:rPr lang="uk-UA" b="1" dirty="0" smtClean="0">
                <a:solidFill>
                  <a:srgbClr val="FF0000"/>
                </a:solidFill>
              </a:rPr>
              <a:t>2014- 2015   </a:t>
            </a:r>
            <a:r>
              <a:rPr lang="uk-UA" dirty="0" smtClean="0"/>
              <a:t>Всього: 19 класів        Кількість учнів : 363</a:t>
            </a:r>
            <a:r>
              <a:rPr lang="uk-UA" b="1" dirty="0" smtClean="0">
                <a:solidFill>
                  <a:srgbClr val="FF0000"/>
                </a:solidFill>
              </a:rPr>
              <a:t>    18,6 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ЯКІСТЬ ЗНАНЬ УЧНІВ ШКОЛИ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uk-UA" b="1" dirty="0" smtClean="0"/>
              <a:t>2012 - 2013</a:t>
            </a:r>
            <a:endParaRPr lang="ru-RU" b="1" dirty="0" smtClean="0"/>
          </a:p>
          <a:p>
            <a:pPr algn="ctr"/>
            <a:r>
              <a:rPr lang="uk-UA" b="1" dirty="0" smtClean="0"/>
              <a:t>2013 - 2014</a:t>
            </a:r>
            <a:endParaRPr lang="ru-RU" b="1" dirty="0" smtClean="0"/>
          </a:p>
          <a:p>
            <a:pPr algn="ctr"/>
            <a:r>
              <a:rPr lang="uk-UA" b="1" dirty="0" smtClean="0"/>
              <a:t>2014 - 2015</a:t>
            </a:r>
            <a:endParaRPr lang="ru-RU" b="1" dirty="0" smtClean="0"/>
          </a:p>
          <a:p>
            <a:r>
              <a:rPr lang="uk-UA" b="1" dirty="0" smtClean="0">
                <a:solidFill>
                  <a:srgbClr val="002060"/>
                </a:solidFill>
              </a:rPr>
              <a:t>На 10-12  -  17    </a:t>
            </a:r>
            <a:r>
              <a:rPr lang="uk-UA" b="1" dirty="0" smtClean="0">
                <a:solidFill>
                  <a:srgbClr val="FF0000"/>
                </a:solidFill>
              </a:rPr>
              <a:t>5,7%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На 10-12  -  18    </a:t>
            </a:r>
            <a:r>
              <a:rPr lang="uk-UA" b="1" dirty="0" smtClean="0">
                <a:solidFill>
                  <a:srgbClr val="FF0000"/>
                </a:solidFill>
              </a:rPr>
              <a:t>6,  2   %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На 10-12  -  20    </a:t>
            </a:r>
            <a:r>
              <a:rPr lang="uk-UA" b="1" dirty="0" smtClean="0">
                <a:solidFill>
                  <a:srgbClr val="FF0000"/>
                </a:solidFill>
              </a:rPr>
              <a:t>6, 4   %</a:t>
            </a:r>
            <a:endParaRPr lang="ru-RU" b="1" dirty="0" smtClean="0">
              <a:solidFill>
                <a:srgbClr val="FF0000"/>
              </a:solidFill>
            </a:endParaRPr>
          </a:p>
          <a:p>
            <a:endParaRPr lang="ru-RU" dirty="0" smtClean="0"/>
          </a:p>
          <a:p>
            <a:pPr algn="r"/>
            <a:r>
              <a:rPr lang="ru-RU" b="1" dirty="0" smtClean="0">
                <a:solidFill>
                  <a:srgbClr val="00B050"/>
                </a:solidFill>
              </a:rPr>
              <a:t>   </a:t>
            </a:r>
            <a:r>
              <a:rPr lang="uk-UA" b="1" dirty="0" smtClean="0">
                <a:solidFill>
                  <a:srgbClr val="00B050"/>
                </a:solidFill>
              </a:rPr>
              <a:t>На   7 – 9   -  85                    28,6%</a:t>
            </a:r>
            <a:endParaRPr lang="ru-RU" b="1" dirty="0" smtClean="0">
              <a:solidFill>
                <a:srgbClr val="00B050"/>
              </a:solidFill>
            </a:endParaRPr>
          </a:p>
          <a:p>
            <a:pPr algn="r"/>
            <a:r>
              <a:rPr lang="uk-UA" b="1" dirty="0" smtClean="0">
                <a:solidFill>
                  <a:srgbClr val="00B050"/>
                </a:solidFill>
              </a:rPr>
              <a:t> На    7 – 9   -  91                    31.3  %</a:t>
            </a:r>
            <a:endParaRPr lang="ru-RU" b="1" dirty="0" smtClean="0">
              <a:solidFill>
                <a:srgbClr val="00B050"/>
              </a:solidFill>
            </a:endParaRPr>
          </a:p>
          <a:p>
            <a:pPr algn="r"/>
            <a:r>
              <a:rPr lang="uk-UA" b="1" dirty="0" smtClean="0">
                <a:solidFill>
                  <a:srgbClr val="00B050"/>
                </a:solidFill>
              </a:rPr>
              <a:t> На    7 – 9   - 106                   31.8  %</a:t>
            </a:r>
            <a:endParaRPr lang="ru-RU" b="1" dirty="0" smtClean="0">
              <a:solidFill>
                <a:srgbClr val="00B050"/>
              </a:solidFill>
            </a:endParaRPr>
          </a:p>
          <a:p>
            <a:r>
              <a:rPr lang="uk-UA" b="1" dirty="0" smtClean="0">
                <a:solidFill>
                  <a:srgbClr val="FF0000"/>
                </a:solidFill>
              </a:rPr>
              <a:t>Якість знань:                       34,3%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uk-UA" b="1" dirty="0" smtClean="0">
                <a:solidFill>
                  <a:srgbClr val="FF0000"/>
                </a:solidFill>
              </a:rPr>
              <a:t>Якість знань:                       37,5 %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uk-UA" b="1" dirty="0" smtClean="0">
                <a:solidFill>
                  <a:srgbClr val="FF0000"/>
                </a:solidFill>
              </a:rPr>
              <a:t>Якість знань:                       40,2 %</a:t>
            </a:r>
            <a:endParaRPr lang="ru-RU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Дані про НВК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35100" y="1447800"/>
          <a:ext cx="749935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Статистичні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дані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2012-2015р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35100" y="1447800"/>
          <a:ext cx="749935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380</TotalTime>
  <Words>887</Words>
  <Application>Microsoft Office PowerPoint</Application>
  <PresentationFormat>Экран (4:3)</PresentationFormat>
  <Paragraphs>213</Paragraphs>
  <Slides>50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Солнцестояние</vt:lpstr>
      <vt:lpstr>     </vt:lpstr>
      <vt:lpstr>Інформація про НВК</vt:lpstr>
      <vt:lpstr>Історія закладу</vt:lpstr>
      <vt:lpstr>Нормативно-правова база</vt:lpstr>
      <vt:lpstr> Мережа учнівського контингенту школи
 та кількісні показники набору до 1 класу </vt:lpstr>
      <vt:lpstr>Кількість класів: наповнюваність</vt:lpstr>
      <vt:lpstr>ЯКІСТЬ ЗНАНЬ УЧНІВ ШКОЛИ</vt:lpstr>
      <vt:lpstr>Дані про НВК</vt:lpstr>
      <vt:lpstr>Статистичні дані 2012-2015р</vt:lpstr>
      <vt:lpstr> КВАЛІФІКАЦІЙНІ КАТЕГОРІЇ    ВЧИТЕЛІВ  </vt:lpstr>
      <vt:lpstr>Педагогічний стаж вчителів</vt:lpstr>
      <vt:lpstr>ВІДКРИТІ  УРОКИ  ВЧИТЕЛІВ</vt:lpstr>
      <vt:lpstr>ВІДКРИТІ  УРОКИ ВЧИТЕЛІВ ІЗ ЗВАННЯМИ</vt:lpstr>
      <vt:lpstr>Основні  напрямки  програми розвитку школи 2011-2014</vt:lpstr>
      <vt:lpstr>НАШІ ПЕРЕМОГИ</vt:lpstr>
      <vt:lpstr>Слайд 16</vt:lpstr>
      <vt:lpstr>Слайд 17</vt:lpstr>
      <vt:lpstr>Слайд 18</vt:lpstr>
      <vt:lpstr>Слайд 19</vt:lpstr>
      <vt:lpstr>Участь у конкурсах 2013-2014р</vt:lpstr>
      <vt:lpstr>ПОКРАЩЕННЯ МАТЕРІАЛЬНО- ТЕХНІЧНОЇ БАЗИ</vt:lpstr>
      <vt:lpstr>ПОКРАЩЕННЯ МАТЕРІАЛЬНО- ТЕХНІЧНОЇ БАЗИ</vt:lpstr>
      <vt:lpstr>Слайд 23</vt:lpstr>
      <vt:lpstr>Слайд 24</vt:lpstr>
      <vt:lpstr>Слайд 25</vt:lpstr>
      <vt:lpstr>Вугільна котельня до…</vt:lpstr>
      <vt:lpstr>Слайд 27</vt:lpstr>
      <vt:lpstr>Слайд 28</vt:lpstr>
      <vt:lpstr>Виховна робота Молочанського НВК</vt:lpstr>
      <vt:lpstr>НАША ГІМНАЗІЯ-ШКОЛА ДОБРА</vt:lpstr>
      <vt:lpstr>   Структура учнівського самоврядування Молочанського НВК «ЗОШ І-ІІІ ступенів-гімназія»  </vt:lpstr>
      <vt:lpstr>ВИБОРИ ПРЕЗИДЕНТА-2015</vt:lpstr>
      <vt:lpstr>Правління «Школи Добра»</vt:lpstr>
      <vt:lpstr>День ЦО і здоров'я</vt:lpstr>
      <vt:lpstr>Шкільний пікнік</vt:lpstr>
      <vt:lpstr>День Європи</vt:lpstr>
      <vt:lpstr>Новорічні свята</vt:lpstr>
      <vt:lpstr>ДЕНЬ БАНТИКІВ</vt:lpstr>
      <vt:lpstr>МИ  -  ГІМНАЗІСТИ </vt:lpstr>
      <vt:lpstr>День ПЕРЕМОГИ</vt:lpstr>
      <vt:lpstr>Волонтерська робота</vt:lpstr>
      <vt:lpstr>Допомога  учасникам АТО</vt:lpstr>
      <vt:lpstr>    Акція -збір макулатури</vt:lpstr>
      <vt:lpstr>Ми - активні читачі бібліотеки</vt:lpstr>
      <vt:lpstr> Всеукраїнський конкурс «Колосок»  І місце фотороботи «Ми вибираємо здоровий спосіб життя» Січова В.(Керівник: Гора С.Ю.) </vt:lpstr>
      <vt:lpstr>Слайд 46</vt:lpstr>
      <vt:lpstr>Хору «Мелодія»-15  років</vt:lpstr>
      <vt:lpstr>Свято української мови</vt:lpstr>
      <vt:lpstr>МИ ЛЮБИМО УКРАЇНУ!</vt:lpstr>
      <vt:lpstr>ДЕНЬ ЗВІЛЬНЕННЯ МІСТА 2015р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</dc:title>
  <dc:creator>DNA7 X86</dc:creator>
  <cp:lastModifiedBy>Админ</cp:lastModifiedBy>
  <cp:revision>42</cp:revision>
  <dcterms:created xsi:type="dcterms:W3CDTF">2015-05-19T12:15:30Z</dcterms:created>
  <dcterms:modified xsi:type="dcterms:W3CDTF">2016-01-11T19:34:06Z</dcterms:modified>
</cp:coreProperties>
</file>