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3" r:id="rId2"/>
    <p:sldId id="312" r:id="rId3"/>
    <p:sldId id="309" r:id="rId4"/>
    <p:sldId id="310" r:id="rId5"/>
    <p:sldId id="311" r:id="rId6"/>
    <p:sldId id="314" r:id="rId7"/>
    <p:sldId id="308" r:id="rId8"/>
    <p:sldId id="269" r:id="rId9"/>
    <p:sldId id="257" r:id="rId10"/>
    <p:sldId id="258" r:id="rId11"/>
    <p:sldId id="260" r:id="rId12"/>
    <p:sldId id="261" r:id="rId13"/>
    <p:sldId id="262" r:id="rId14"/>
    <p:sldId id="259" r:id="rId15"/>
    <p:sldId id="263" r:id="rId16"/>
    <p:sldId id="264" r:id="rId17"/>
    <p:sldId id="265" r:id="rId18"/>
    <p:sldId id="266" r:id="rId19"/>
    <p:sldId id="267" r:id="rId20"/>
    <p:sldId id="270" r:id="rId21"/>
    <p:sldId id="271" r:id="rId22"/>
    <p:sldId id="272" r:id="rId23"/>
    <p:sldId id="273" r:id="rId24"/>
    <p:sldId id="277" r:id="rId25"/>
    <p:sldId id="274" r:id="rId26"/>
    <p:sldId id="275" r:id="rId27"/>
    <p:sldId id="276" r:id="rId28"/>
    <p:sldId id="278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300" r:id="rId37"/>
    <p:sldId id="301" r:id="rId38"/>
    <p:sldId id="302" r:id="rId39"/>
    <p:sldId id="303" r:id="rId40"/>
    <p:sldId id="304" r:id="rId41"/>
    <p:sldId id="305" r:id="rId42"/>
    <p:sldId id="306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0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C04C512-7CBA-414E-AE18-917D7941489B}" type="datetimeFigureOut">
              <a:rPr lang="ru-RU" smtClean="0"/>
              <a:t>27.03.2013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10AF9D0-F9EE-4289-AB1E-376CB7B0BE2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933056"/>
            <a:ext cx="7409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Назаренко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С.Ф.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54753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Урок —</a:t>
            </a:r>
          </a:p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навчальна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r>
              <a:rPr lang="ru-RU" sz="4800" b="1" dirty="0" err="1" smtClean="0">
                <a:solidFill>
                  <a:srgbClr val="7030A0"/>
                </a:solidFill>
              </a:rPr>
              <a:t>конференція</a:t>
            </a:r>
            <a:r>
              <a:rPr lang="ru-RU" sz="4800" b="1" dirty="0" smtClean="0">
                <a:solidFill>
                  <a:srgbClr val="7030A0"/>
                </a:solidFill>
              </a:rPr>
              <a:t> </a:t>
            </a:r>
            <a:endParaRPr lang="ru-RU" sz="4800" b="1" dirty="0" smtClean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52" descr="C:\Documents and Settings\user\Рабочий стол\дддддд\фото2010\тиждень_права_10\IMG_3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908719"/>
            <a:ext cx="7200800" cy="5360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53" descr="C:\Documents and Settings\user\Рабочий стол\дддддд\фото2010\тиждень_права_10\IMG_39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7452320" cy="5603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54" descr="C:\Documents and Settings\user\Рабочий стол\дддддд\фото2010\тиждень_права_10\IMG_39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128792" cy="535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55" descr="C:\Documents and Settings\user\Рабочий стол\дддддд\фото2010\тиждень_права_10\IMG_3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64704"/>
            <a:ext cx="7632848" cy="5724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56" descr="C:\Documents and Settings\user\Рабочий стол\дддддд\фото2010\тиждень_права_10\IMG_39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452320" cy="5575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57" descr="C:\Documents and Settings\user\Рабочий стол\дддддд\фото2010\тиждень_права_10\IMG_3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7344816" cy="546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58" descr="C:\Documents and Settings\user\Рабочий стол\дддддд\фото2010\тиждень_права_10\IMG_3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836711"/>
            <a:ext cx="7632848" cy="5681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59" descr="C:\Documents and Settings\user\Рабочий стол\дддддд\фото2010\тиждень_права_10\IMG_3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5"/>
            <a:ext cx="7704856" cy="575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60" descr="C:\Documents and Settings\user\Рабочий стол\дддддд\фото2010\тиждень_права_10\IMG_39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764704"/>
            <a:ext cx="7632848" cy="569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725" y="1340768"/>
            <a:ext cx="63257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Конференція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«Права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дитини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2448" y="3212976"/>
            <a:ext cx="2720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11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9730" y="5157192"/>
            <a:ext cx="7409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Назаренко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С.Ф.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052736"/>
            <a:ext cx="820891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 smtClean="0">
              <a:solidFill>
                <a:srgbClr val="7030A0"/>
              </a:solidFill>
            </a:endParaRPr>
          </a:p>
          <a:p>
            <a:pPr algn="just"/>
            <a:r>
              <a:rPr lang="ru-RU" sz="3200" dirty="0" err="1" smtClean="0"/>
              <a:t>Конференції</a:t>
            </a:r>
            <a:r>
              <a:rPr lang="ru-RU" sz="3200" dirty="0" smtClean="0"/>
              <a:t> </a:t>
            </a:r>
            <a:r>
              <a:rPr lang="ru-RU" sz="3200" dirty="0" err="1"/>
              <a:t>можна</a:t>
            </a:r>
            <a:r>
              <a:rPr lang="ru-RU" sz="3200" dirty="0"/>
              <a:t> </a:t>
            </a:r>
            <a:r>
              <a:rPr lang="ru-RU" sz="3200" dirty="0" err="1"/>
              <a:t>проводити</a:t>
            </a:r>
            <a:r>
              <a:rPr lang="ru-RU" sz="3200" dirty="0"/>
              <a:t> практично </a:t>
            </a:r>
            <a:r>
              <a:rPr lang="ru-RU" sz="3200" dirty="0" err="1"/>
              <a:t>з</a:t>
            </a:r>
            <a:r>
              <a:rPr lang="ru-RU" sz="3200" dirty="0"/>
              <a:t> </a:t>
            </a:r>
            <a:r>
              <a:rPr lang="ru-RU" sz="3200" dirty="0" err="1"/>
              <a:t>усіх</a:t>
            </a:r>
            <a:r>
              <a:rPr lang="ru-RU" sz="3200" dirty="0"/>
              <a:t> </a:t>
            </a:r>
            <a:r>
              <a:rPr lang="ru-RU" sz="3200" dirty="0" err="1"/>
              <a:t>навчальних</a:t>
            </a:r>
            <a:r>
              <a:rPr lang="ru-RU" sz="3200" dirty="0"/>
              <a:t> </a:t>
            </a:r>
            <a:r>
              <a:rPr lang="ru-RU" sz="3200" dirty="0" err="1"/>
              <a:t>предметів</a:t>
            </a:r>
            <a:r>
              <a:rPr lang="ru-RU" sz="3200" dirty="0"/>
              <a:t> </a:t>
            </a:r>
            <a:r>
              <a:rPr lang="ru-RU" sz="3200" dirty="0" err="1"/>
              <a:t>і</a:t>
            </a:r>
            <a:r>
              <a:rPr lang="ru-RU" sz="3200" dirty="0"/>
              <a:t> </a:t>
            </a:r>
            <a:r>
              <a:rPr lang="ru-RU" sz="3200" dirty="0" err="1"/>
              <a:t>виходити</a:t>
            </a:r>
            <a:r>
              <a:rPr lang="ru-RU" sz="3200" dirty="0"/>
              <a:t> за </a:t>
            </a:r>
            <a:r>
              <a:rPr lang="ru-RU" sz="3200" dirty="0" err="1"/>
              <a:t>межі</a:t>
            </a:r>
            <a:r>
              <a:rPr lang="ru-RU" sz="3200" dirty="0"/>
              <a:t> </a:t>
            </a:r>
            <a:r>
              <a:rPr lang="ru-RU" sz="3200" dirty="0" err="1"/>
              <a:t>навчальних</a:t>
            </a:r>
            <a:r>
              <a:rPr lang="ru-RU" sz="3200" dirty="0"/>
              <a:t> </a:t>
            </a:r>
            <a:r>
              <a:rPr lang="ru-RU" sz="3200" dirty="0" err="1"/>
              <a:t>програм</a:t>
            </a:r>
            <a:r>
              <a:rPr lang="ru-RU" sz="3200" dirty="0"/>
              <a:t>. У них </a:t>
            </a:r>
            <a:r>
              <a:rPr lang="ru-RU" sz="3200" dirty="0" err="1"/>
              <a:t>можуть</a:t>
            </a:r>
            <a:r>
              <a:rPr lang="ru-RU" sz="3200" dirty="0"/>
              <a:t> </a:t>
            </a:r>
            <a:r>
              <a:rPr lang="ru-RU" sz="3200" dirty="0" err="1"/>
              <a:t>брати</a:t>
            </a:r>
            <a:r>
              <a:rPr lang="ru-RU" sz="3200" dirty="0"/>
              <a:t> участь </a:t>
            </a:r>
            <a:r>
              <a:rPr lang="ru-RU" sz="3200" dirty="0" err="1"/>
              <a:t>учні</a:t>
            </a:r>
            <a:r>
              <a:rPr lang="ru-RU" sz="3200" dirty="0"/>
              <a:t> </a:t>
            </a:r>
            <a:r>
              <a:rPr lang="ru-RU" sz="3200" dirty="0" err="1"/>
              <a:t>паралельних</a:t>
            </a:r>
            <a:r>
              <a:rPr lang="ru-RU" sz="3200" dirty="0"/>
              <a:t> </a:t>
            </a:r>
            <a:r>
              <a:rPr lang="ru-RU" sz="3200" dirty="0" err="1"/>
              <a:t>класів</a:t>
            </a:r>
            <a:r>
              <a:rPr lang="ru-RU" sz="3200" dirty="0"/>
              <a:t>, </a:t>
            </a:r>
            <a:r>
              <a:rPr lang="ru-RU" sz="3200" dirty="0" err="1"/>
              <a:t>учителі</a:t>
            </a:r>
            <a:r>
              <a:rPr lang="ru-RU" sz="3200" dirty="0"/>
              <a:t>, </a:t>
            </a:r>
            <a:r>
              <a:rPr lang="ru-RU" sz="3200" dirty="0" err="1"/>
              <a:t>представники</a:t>
            </a:r>
            <a:r>
              <a:rPr lang="ru-RU" sz="3200" dirty="0"/>
              <a:t> науки, </a:t>
            </a:r>
            <a:r>
              <a:rPr lang="ru-RU" sz="3200" dirty="0" err="1"/>
              <a:t>мистецтва</a:t>
            </a:r>
            <a:r>
              <a:rPr lang="ru-RU" sz="3200" dirty="0"/>
              <a:t> </a:t>
            </a:r>
            <a:r>
              <a:rPr lang="ru-RU" sz="3200" dirty="0" err="1"/>
              <a:t>й</a:t>
            </a:r>
            <a:r>
              <a:rPr lang="ru-RU" sz="3200" dirty="0"/>
              <a:t> </a:t>
            </a:r>
            <a:r>
              <a:rPr lang="ru-RU" sz="3200" dirty="0" err="1"/>
              <a:t>виробництва</a:t>
            </a:r>
            <a:r>
              <a:rPr lang="ru-RU" sz="3200" dirty="0"/>
              <a:t>, </a:t>
            </a:r>
            <a:r>
              <a:rPr lang="ru-RU" sz="3200" dirty="0" err="1"/>
              <a:t>учасники</a:t>
            </a:r>
            <a:r>
              <a:rPr lang="ru-RU" sz="3200" dirty="0"/>
              <a:t> </a:t>
            </a:r>
            <a:r>
              <a:rPr lang="ru-RU" sz="3200" dirty="0" err="1"/>
              <a:t>війни</a:t>
            </a:r>
            <a:r>
              <a:rPr lang="ru-RU" sz="3200" dirty="0"/>
              <a:t>, </a:t>
            </a:r>
            <a:r>
              <a:rPr lang="ru-RU" sz="3200" dirty="0" err="1"/>
              <a:t>ветерани</a:t>
            </a:r>
            <a:r>
              <a:rPr lang="ru-RU" sz="3200" dirty="0"/>
              <a:t> </a:t>
            </a:r>
            <a:r>
              <a:rPr lang="ru-RU" sz="3200" dirty="0" err="1"/>
              <a:t>праці</a:t>
            </a:r>
            <a:r>
              <a:rPr lang="ru-RU" sz="3200" dirty="0"/>
              <a:t>.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0" descr="C:\Documents and Settings\user\Рабочий стол\дддддд\фото2010\тиждень_права_11\IMG_39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350" y="714375"/>
            <a:ext cx="7205042" cy="540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1" descr="C:\Documents and Settings\user\Рабочий стол\дддддд\фото2010\тиждень_права_11\IMG_39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836712"/>
            <a:ext cx="7020272" cy="527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2" descr="C:\Documents and Settings\user\Рабочий стол\дддддд\фото2010\тиждень_права_11\IMG_3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748883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3" descr="C:\Documents and Settings\user\Рабочий стол\дддддд\фото2010\тиждень_права_11\IMG_3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7488832" cy="5622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4" descr="C:\Documents and Settings\user\Рабочий стол\дддддд\фото2010\тиждень_права_11\IMG_3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776864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5" descr="C:\Documents and Settings\user\Рабочий стол\дддддд\фото2010\тиждень_права_11\IMG_4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20688"/>
            <a:ext cx="7920880" cy="5940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6" descr="C:\Documents and Settings\user\Рабочий стол\дддддд\фото2010\тиждень_права_11\IMG_4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7992888" cy="5987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7" descr="C:\Documents and Settings\user\Рабочий стол\дддддд\фото2010\тиждень_права_11\IMG_4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764704"/>
            <a:ext cx="7560840" cy="567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16594" y="1340768"/>
            <a:ext cx="6470040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Конференція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Теорія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держави</a:t>
            </a: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та права»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2920" y="4077072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9730" y="5157192"/>
            <a:ext cx="7409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Назаренко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С.Ф.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8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052736"/>
            <a:ext cx="82089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3600" dirty="0" err="1" smtClean="0"/>
              <a:t>Навчальна</a:t>
            </a:r>
            <a:r>
              <a:rPr lang="ru-RU" sz="3600" dirty="0" smtClean="0"/>
              <a:t> </a:t>
            </a:r>
            <a:r>
              <a:rPr lang="ru-RU" sz="3600" dirty="0" err="1"/>
              <a:t>конференція</a:t>
            </a:r>
            <a:r>
              <a:rPr lang="ru-RU" sz="3600" dirty="0"/>
              <a:t> </a:t>
            </a:r>
            <a:r>
              <a:rPr lang="ru-RU" sz="3600" dirty="0" err="1"/>
              <a:t>може</a:t>
            </a:r>
            <a:r>
              <a:rPr lang="ru-RU" sz="3600" dirty="0"/>
              <a:t> бути </a:t>
            </a:r>
            <a:r>
              <a:rPr lang="ru-RU" sz="3600" dirty="0" err="1"/>
              <a:t>використана</a:t>
            </a:r>
            <a:r>
              <a:rPr lang="ru-RU" sz="3600" dirty="0"/>
              <a:t> для </a:t>
            </a:r>
            <a:r>
              <a:rPr lang="ru-RU" sz="3600" dirty="0" err="1"/>
              <a:t>узагальнення</a:t>
            </a:r>
            <a:r>
              <a:rPr lang="ru-RU" sz="3600" dirty="0"/>
              <a:t> </a:t>
            </a:r>
            <a:r>
              <a:rPr lang="ru-RU" sz="3600" dirty="0" err="1"/>
              <a:t>матеріалу</a:t>
            </a:r>
            <a:r>
              <a:rPr lang="ru-RU" sz="3600" dirty="0"/>
              <a:t> </a:t>
            </a:r>
            <a:r>
              <a:rPr lang="ru-RU" sz="3600" dirty="0" err="1"/>
              <a:t>з</a:t>
            </a:r>
            <a:r>
              <a:rPr lang="ru-RU" sz="3600" dirty="0"/>
              <a:t> </a:t>
            </a:r>
            <a:r>
              <a:rPr lang="ru-RU" sz="3600" dirty="0" err="1"/>
              <a:t>будь-якого</a:t>
            </a:r>
            <a:r>
              <a:rPr lang="ru-RU" sz="3600" dirty="0"/>
              <a:t> </a:t>
            </a:r>
            <a:r>
              <a:rPr lang="ru-RU" sz="3600" dirty="0" err="1"/>
              <a:t>розділу</a:t>
            </a:r>
            <a:r>
              <a:rPr lang="ru-RU" sz="3600" dirty="0"/>
              <a:t> </a:t>
            </a:r>
            <a:r>
              <a:rPr lang="ru-RU" sz="3600" dirty="0" err="1"/>
              <a:t>програми</a:t>
            </a:r>
            <a:r>
              <a:rPr lang="ru-RU" sz="3600" dirty="0"/>
              <a:t>. Вона </a:t>
            </a:r>
            <a:r>
              <a:rPr lang="ru-RU" sz="3600" dirty="0" err="1"/>
              <a:t>вимагає</a:t>
            </a:r>
            <a:r>
              <a:rPr lang="ru-RU" sz="3600" dirty="0"/>
              <a:t> </a:t>
            </a:r>
            <a:r>
              <a:rPr lang="ru-RU" sz="3600" dirty="0" err="1"/>
              <a:t>тривалої</a:t>
            </a:r>
            <a:r>
              <a:rPr lang="ru-RU" sz="3600" dirty="0"/>
              <a:t> </a:t>
            </a:r>
            <a:r>
              <a:rPr lang="ru-RU" sz="3600" dirty="0" err="1" smtClean="0"/>
              <a:t>підготовчої</a:t>
            </a:r>
            <a:r>
              <a:rPr lang="ru-RU" sz="3600" dirty="0" smtClean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 (</a:t>
            </a:r>
            <a:r>
              <a:rPr lang="ru-RU" sz="3600" dirty="0" err="1"/>
              <a:t>проведення</a:t>
            </a:r>
            <a:r>
              <a:rPr lang="ru-RU" sz="3600" dirty="0"/>
              <a:t> </a:t>
            </a:r>
            <a:r>
              <a:rPr lang="ru-RU" sz="3600" dirty="0" err="1"/>
              <a:t>спостережень</a:t>
            </a:r>
            <a:r>
              <a:rPr lang="ru-RU" sz="3600" dirty="0"/>
              <a:t>, </a:t>
            </a:r>
            <a:r>
              <a:rPr lang="ru-RU" sz="3600" dirty="0" err="1"/>
              <a:t>узагальнення</a:t>
            </a:r>
            <a:r>
              <a:rPr lang="ru-RU" sz="3600" dirty="0"/>
              <a:t> </a:t>
            </a:r>
            <a:r>
              <a:rPr lang="ru-RU" sz="3600" dirty="0" err="1"/>
              <a:t>матеріалів</a:t>
            </a:r>
            <a:r>
              <a:rPr lang="ru-RU" sz="3600" dirty="0"/>
              <a:t> </a:t>
            </a:r>
            <a:r>
              <a:rPr lang="ru-RU" sz="3600" dirty="0" err="1"/>
              <a:t>екскурсій</a:t>
            </a:r>
            <a:r>
              <a:rPr lang="ru-RU" sz="3600" dirty="0"/>
              <a:t>, </a:t>
            </a:r>
            <a:r>
              <a:rPr lang="ru-RU" sz="3600" dirty="0" err="1"/>
              <a:t>здійснення</a:t>
            </a:r>
            <a:r>
              <a:rPr lang="ru-RU" sz="3600" dirty="0"/>
              <a:t> </a:t>
            </a:r>
            <a:r>
              <a:rPr lang="ru-RU" sz="3600" dirty="0" err="1"/>
              <a:t>дослідів</a:t>
            </a:r>
            <a:r>
              <a:rPr lang="ru-RU" sz="3600" dirty="0"/>
              <a:t>, </a:t>
            </a:r>
            <a:r>
              <a:rPr lang="ru-RU" sz="3600" dirty="0" err="1"/>
              <a:t>вивчення</a:t>
            </a:r>
            <a:r>
              <a:rPr lang="ru-RU" sz="3600" dirty="0"/>
              <a:t> </a:t>
            </a:r>
            <a:r>
              <a:rPr lang="ru-RU" sz="3600" dirty="0" err="1"/>
              <a:t>літературних</a:t>
            </a:r>
            <a:r>
              <a:rPr lang="ru-RU" sz="3600" dirty="0"/>
              <a:t> </a:t>
            </a:r>
            <a:r>
              <a:rPr lang="ru-RU" sz="3600" dirty="0" err="1"/>
              <a:t>джерел</a:t>
            </a:r>
            <a:r>
              <a:rPr lang="ru-RU" sz="3600" dirty="0"/>
              <a:t> </a:t>
            </a:r>
            <a:r>
              <a:rPr lang="ru-RU" sz="3600" dirty="0" err="1"/>
              <a:t>тощо</a:t>
            </a:r>
            <a:r>
              <a:rPr lang="ru-RU" sz="3600" dirty="0"/>
              <a:t>).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980728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268760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980728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052736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96752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124744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05273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 err="1">
                <a:solidFill>
                  <a:srgbClr val="7030A0"/>
                </a:solidFill>
              </a:rPr>
              <a:t>Якими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можуть</a:t>
            </a:r>
            <a:r>
              <a:rPr lang="ru-RU" sz="3200" b="1" dirty="0">
                <a:solidFill>
                  <a:srgbClr val="7030A0"/>
                </a:solidFill>
              </a:rPr>
              <a:t> бути теми </a:t>
            </a:r>
            <a:r>
              <a:rPr lang="ru-RU" sz="3200" b="1" dirty="0" err="1">
                <a:solidFill>
                  <a:srgbClr val="7030A0"/>
                </a:solidFill>
              </a:rPr>
              <a:t>уроків</a:t>
            </a:r>
            <a:r>
              <a:rPr lang="ru-RU" sz="3200" b="1" dirty="0">
                <a:solidFill>
                  <a:srgbClr val="7030A0"/>
                </a:solidFill>
              </a:rPr>
              <a:t> — </a:t>
            </a:r>
            <a:r>
              <a:rPr lang="ru-RU" sz="3200" b="1" dirty="0" err="1">
                <a:solidFill>
                  <a:srgbClr val="7030A0"/>
                </a:solidFill>
              </a:rPr>
              <a:t>навчальних</a:t>
            </a:r>
            <a:r>
              <a:rPr lang="ru-RU" sz="3200" b="1" dirty="0">
                <a:solidFill>
                  <a:srgbClr val="7030A0"/>
                </a:solidFill>
              </a:rPr>
              <a:t> </a:t>
            </a:r>
            <a:r>
              <a:rPr lang="ru-RU" sz="3200" b="1" dirty="0" err="1">
                <a:solidFill>
                  <a:srgbClr val="7030A0"/>
                </a:solidFill>
              </a:rPr>
              <a:t>конференцій</a:t>
            </a:r>
            <a:r>
              <a:rPr lang="ru-RU" sz="3200" b="1" dirty="0">
                <a:solidFill>
                  <a:srgbClr val="7030A0"/>
                </a:solidFill>
              </a:rPr>
              <a:t>?</a:t>
            </a:r>
          </a:p>
          <a:p>
            <a:pPr fontAlgn="base"/>
            <a:r>
              <a:rPr lang="ru-RU" sz="3200" dirty="0" err="1"/>
              <a:t>Узагальнення</a:t>
            </a:r>
            <a:r>
              <a:rPr lang="ru-RU" sz="3200" dirty="0"/>
              <a:t> </a:t>
            </a:r>
            <a:r>
              <a:rPr lang="ru-RU" sz="3200" dirty="0" err="1"/>
              <a:t>результатів</a:t>
            </a:r>
            <a:r>
              <a:rPr lang="ru-RU" sz="3200" dirty="0"/>
              <a:t> </a:t>
            </a:r>
            <a:r>
              <a:rPr lang="ru-RU" sz="3200" dirty="0" err="1"/>
              <a:t>проведених</a:t>
            </a:r>
            <a:r>
              <a:rPr lang="ru-RU" sz="3200" dirty="0"/>
              <a:t> </a:t>
            </a:r>
            <a:r>
              <a:rPr lang="ru-RU" sz="3200" dirty="0" err="1"/>
              <a:t>досліджень</a:t>
            </a:r>
            <a:r>
              <a:rPr lang="ru-RU" sz="3200" dirty="0"/>
              <a:t>, </a:t>
            </a:r>
            <a:r>
              <a:rPr lang="ru-RU" sz="3200" dirty="0" err="1"/>
              <a:t>дослідів</a:t>
            </a:r>
            <a:r>
              <a:rPr lang="ru-RU" sz="3200" dirty="0"/>
              <a:t>.</a:t>
            </a:r>
          </a:p>
          <a:p>
            <a:pPr fontAlgn="base"/>
            <a:r>
              <a:rPr lang="ru-RU" sz="3200" dirty="0" err="1"/>
              <a:t>Узагальнення</a:t>
            </a:r>
            <a:r>
              <a:rPr lang="ru-RU" sz="3200" dirty="0"/>
              <a:t> </a:t>
            </a:r>
            <a:r>
              <a:rPr lang="ru-RU" sz="3200" dirty="0" err="1"/>
              <a:t>матеріалів</a:t>
            </a:r>
            <a:r>
              <a:rPr lang="ru-RU" sz="3200" dirty="0"/>
              <a:t> </a:t>
            </a:r>
            <a:r>
              <a:rPr lang="ru-RU" sz="3200" dirty="0" err="1"/>
              <a:t>екскурсії</a:t>
            </a:r>
            <a:r>
              <a:rPr lang="ru-RU" sz="3200" dirty="0"/>
              <a:t>.</a:t>
            </a:r>
          </a:p>
          <a:p>
            <a:pPr fontAlgn="base"/>
            <a:r>
              <a:rPr lang="ru-RU" sz="3200" dirty="0" err="1"/>
              <a:t>Захист</a:t>
            </a:r>
            <a:r>
              <a:rPr lang="ru-RU" sz="3200" dirty="0"/>
              <a:t> </a:t>
            </a:r>
            <a:r>
              <a:rPr lang="ru-RU" sz="3200" dirty="0" err="1"/>
              <a:t>різних</a:t>
            </a:r>
            <a:r>
              <a:rPr lang="ru-RU" sz="3200" dirty="0"/>
              <a:t> </a:t>
            </a:r>
            <a:r>
              <a:rPr lang="ru-RU" sz="3200" dirty="0" err="1"/>
              <a:t>точок</a:t>
            </a:r>
            <a:r>
              <a:rPr lang="ru-RU" sz="3200" dirty="0"/>
              <a:t> </a:t>
            </a:r>
            <a:r>
              <a:rPr lang="ru-RU" sz="3200" dirty="0" err="1"/>
              <a:t>зору</a:t>
            </a:r>
            <a:r>
              <a:rPr lang="ru-RU" sz="3200" dirty="0"/>
              <a:t> на </a:t>
            </a:r>
            <a:r>
              <a:rPr lang="ru-RU" sz="3200" dirty="0" err="1"/>
              <a:t>суперечливі</a:t>
            </a:r>
            <a:r>
              <a:rPr lang="ru-RU" sz="3200" dirty="0"/>
              <a:t> </a:t>
            </a:r>
            <a:r>
              <a:rPr lang="ru-RU" sz="3200" dirty="0" err="1"/>
              <a:t>проблеми</a:t>
            </a:r>
            <a:r>
              <a:rPr lang="ru-RU" sz="3200" dirty="0"/>
              <a:t>.</a:t>
            </a:r>
          </a:p>
          <a:p>
            <a:pPr fontAlgn="base"/>
            <a:r>
              <a:rPr lang="ru-RU" sz="3200" dirty="0" err="1"/>
              <a:t>Презентація</a:t>
            </a:r>
            <a:r>
              <a:rPr lang="ru-RU" sz="3200" dirty="0"/>
              <a:t> </a:t>
            </a:r>
            <a:r>
              <a:rPr lang="ru-RU" sz="3200" dirty="0" err="1"/>
              <a:t>наукових</a:t>
            </a:r>
            <a:r>
              <a:rPr lang="ru-RU" sz="3200" dirty="0"/>
              <a:t> </a:t>
            </a:r>
            <a:r>
              <a:rPr lang="ru-RU" sz="3200" dirty="0" err="1"/>
              <a:t>робіт</a:t>
            </a:r>
            <a:r>
              <a:rPr lang="ru-RU" sz="3200" dirty="0"/>
              <a:t> </a:t>
            </a:r>
            <a:r>
              <a:rPr lang="ru-RU" sz="3200" dirty="0" err="1"/>
              <a:t>учнів</a:t>
            </a:r>
            <a:r>
              <a:rPr lang="ru-RU" sz="3200" dirty="0"/>
              <a:t> (</a:t>
            </a:r>
            <a:r>
              <a:rPr lang="ru-RU" sz="3200" dirty="0" err="1"/>
              <a:t>підготовка</a:t>
            </a:r>
            <a:r>
              <a:rPr lang="ru-RU" sz="3200" dirty="0"/>
              <a:t> до МАН).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39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340768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64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1340768"/>
            <a:ext cx="6486525" cy="4324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692696"/>
            <a:ext cx="77048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У</a:t>
            </a:r>
            <a:r>
              <a:rPr lang="ru-RU" sz="3200" b="1" dirty="0" smtClean="0">
                <a:solidFill>
                  <a:srgbClr val="7030A0"/>
                </a:solidFill>
              </a:rPr>
              <a:t>рок — </a:t>
            </a:r>
            <a:r>
              <a:rPr lang="ru-RU" sz="3200" b="1" dirty="0" err="1" smtClean="0">
                <a:solidFill>
                  <a:srgbClr val="7030A0"/>
                </a:solidFill>
              </a:rPr>
              <a:t>навчальна</a:t>
            </a:r>
            <a:endParaRPr lang="ru-RU" sz="32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конференція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забезпечую</a:t>
            </a:r>
            <a:r>
              <a:rPr lang="ru-RU" sz="3200" b="1" dirty="0" smtClean="0">
                <a:solidFill>
                  <a:srgbClr val="7030A0"/>
                </a:solidFill>
              </a:rPr>
              <a:t>: </a:t>
            </a:r>
            <a:endParaRPr lang="ru-RU" sz="3200" b="1" dirty="0" smtClean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916832"/>
            <a:ext cx="734481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   навчальний  процес є цілісною взаємодією двох рівноправних її учасників-учня та вчителя;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Основна мета-розвиток особистості та різноманітних форм мислення кожного учня;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Позиція  вчителя зорієнтована на особистість учня;переважають організаційні та стимулюючі функції;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Стиль спілкування-демократичний,ініціатива учнів підтримується;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У пізнавальній діяльності на перший план висуваються творчі й реконструктивні завдання,які визначають вибір репродуктивних завдань;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92696"/>
            <a:ext cx="734481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   цілі й завдання розробляються спільно вчителем і учнями;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Основними формами навчання є групова та індивідуальна,що </a:t>
            </a:r>
            <a:r>
              <a:rPr lang="uk-UA" sz="2400" dirty="0" err="1" smtClean="0">
                <a:solidFill>
                  <a:srgbClr val="2704BC"/>
                </a:solidFill>
              </a:rPr>
              <a:t>грунтується</a:t>
            </a:r>
            <a:r>
              <a:rPr lang="uk-UA" sz="2400" dirty="0" smtClean="0">
                <a:solidFill>
                  <a:srgbClr val="2704BC"/>
                </a:solidFill>
              </a:rPr>
              <a:t> на довірі до дитини,переконанні у її здатності відповідати за себе,на стимуляції почуття гідності й самоповаги;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Максимальне залучення до навчання власного досвіду учнів,їхнього мислення,фантазії;</a:t>
            </a:r>
          </a:p>
          <a:p>
            <a:pPr>
              <a:buFont typeface="Arial" pitchFamily="34" charset="0"/>
              <a:buChar char="•"/>
            </a:pPr>
            <a:r>
              <a:rPr lang="uk-UA" sz="2400" dirty="0" smtClean="0">
                <a:solidFill>
                  <a:srgbClr val="2704BC"/>
                </a:solidFill>
              </a:rPr>
              <a:t>Основи мотивації учнів складає досягнення успіху і самореалізації особистості.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41310" y="1340768"/>
            <a:ext cx="742062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Конференція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«Наш край у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другій</a:t>
            </a:r>
            <a:endParaRPr lang="ru-RU" sz="5400" b="1" cap="none" spc="0" dirty="0" smtClean="0">
              <a:ln/>
              <a:solidFill>
                <a:schemeClr val="accent3"/>
              </a:solidFill>
              <a:effectLst/>
            </a:endParaRPr>
          </a:p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половині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dirty="0" smtClean="0">
                <a:ln/>
                <a:solidFill>
                  <a:schemeClr val="accent3"/>
                </a:solidFill>
              </a:rPr>
              <a:t>ХІХ </a:t>
            </a:r>
            <a:r>
              <a:rPr lang="ru-RU" sz="5400" b="1" dirty="0" err="1" smtClean="0">
                <a:ln/>
                <a:solidFill>
                  <a:schemeClr val="accent3"/>
                </a:solidFill>
              </a:rPr>
              <a:t>ст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47864" y="3861048"/>
            <a:ext cx="2489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9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4941168"/>
            <a:ext cx="7409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Назаренко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С.Ф.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5" name="Объект 4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7596336" y="1124744"/>
          <a:ext cx="914400" cy="714375"/>
        </p:xfrm>
        <a:graphic>
          <a:graphicData uri="http://schemas.openxmlformats.org/presentationml/2006/ole">
            <p:oleObj spid="_x0000_s19458" name="Документ" showAsIcon="1" r:id="rId3" imgW="914400" imgH="71424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340768"/>
            <a:ext cx="8456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Правова</a:t>
            </a:r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 </a:t>
            </a:r>
            <a:r>
              <a:rPr lang="ru-RU" sz="5400" b="1" cap="none" spc="0" dirty="0" err="1" smtClean="0">
                <a:ln/>
                <a:solidFill>
                  <a:schemeClr val="accent3"/>
                </a:solidFill>
                <a:effectLst/>
              </a:rPr>
              <a:t>конференція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9512" y="3212976"/>
            <a:ext cx="28664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10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клас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79730" y="5157192"/>
            <a:ext cx="74094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 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Назаренко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С.Ф.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51" descr="C:\Documents and Settings\user\Рабочий стол\дддддд\фото2010\тиждень_права_10\IMG_3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052736"/>
            <a:ext cx="6696744" cy="4985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70</TotalTime>
  <Words>292</Words>
  <Application>Microsoft Office PowerPoint</Application>
  <PresentationFormat>Экран (4:3)</PresentationFormat>
  <Paragraphs>39</Paragraphs>
  <Slides>42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Городская</vt:lpstr>
      <vt:lpstr>Документ Microsoft Office Word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24</cp:revision>
  <dcterms:created xsi:type="dcterms:W3CDTF">2013-03-27T09:01:27Z</dcterms:created>
  <dcterms:modified xsi:type="dcterms:W3CDTF">2013-03-27T10:11:47Z</dcterms:modified>
</cp:coreProperties>
</file>