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Міністерство освіти і науки України</a:t>
            </a:r>
            <a:b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Одеський національний політехнічний університет</a:t>
            </a:r>
            <a:b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2400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Березівське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вище професійне училище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428868"/>
            <a:ext cx="6400800" cy="1752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Презентаційна робота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 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Історія вина ”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20" y="4143380"/>
            <a:ext cx="328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Підготувала: викладач спецдисциплін кухарів</a:t>
            </a:r>
          </a:p>
          <a:p>
            <a:r>
              <a:rPr lang="uk-UA" sz="1600" dirty="0" smtClean="0"/>
              <a:t>Горобець Л.Б.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16" y="214290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Додаток №2</a:t>
            </a:r>
            <a:endParaRPr lang="uk-UA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Україну вино прийшло набагато пізніше, на початку </a:t>
            </a:r>
            <a:r>
              <a:rPr lang="en-US" sz="2400" dirty="0" smtClean="0"/>
              <a:t>X</a:t>
            </a:r>
            <a:r>
              <a:rPr lang="uk-UA" sz="2400" dirty="0" smtClean="0"/>
              <a:t>І</a:t>
            </a:r>
            <a:r>
              <a:rPr lang="en-US" sz="2400" dirty="0" smtClean="0"/>
              <a:t> X</a:t>
            </a:r>
            <a:r>
              <a:rPr lang="uk-UA" sz="2400" dirty="0" smtClean="0"/>
              <a:t> століття.</a:t>
            </a:r>
          </a:p>
          <a:p>
            <a:endParaRPr lang="uk-UA" sz="2400" dirty="0" smtClean="0"/>
          </a:p>
          <a:p>
            <a:r>
              <a:rPr lang="ru-RU" sz="2400" dirty="0" smtClean="0"/>
              <a:t>В ХХ </a:t>
            </a:r>
            <a:r>
              <a:rPr lang="uk-UA" sz="2400" dirty="0" smtClean="0"/>
              <a:t>столітті</a:t>
            </a:r>
            <a:r>
              <a:rPr lang="ru-RU" sz="2400" dirty="0" smtClean="0"/>
              <a:t> </a:t>
            </a:r>
            <a:r>
              <a:rPr lang="ru-RU" sz="2400" dirty="0" err="1" smtClean="0"/>
              <a:t>площа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виноградників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українських</a:t>
            </a:r>
            <a:r>
              <a:rPr lang="ru-RU" sz="2400" dirty="0" smtClean="0"/>
              <a:t> землях </a:t>
            </a:r>
            <a:r>
              <a:rPr lang="ru-RU" sz="2400" dirty="0" err="1" smtClean="0"/>
              <a:t>складала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 </a:t>
            </a:r>
            <a:r>
              <a:rPr lang="ru-RU" sz="2400" u="sng" dirty="0" smtClean="0"/>
              <a:t>50 тис. </a:t>
            </a:r>
            <a:r>
              <a:rPr lang="ru-RU" sz="2400" u="sng" dirty="0" err="1" smtClean="0"/>
              <a:t>гектарів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в 1940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 </a:t>
            </a:r>
            <a:r>
              <a:rPr lang="ru-RU" sz="2400" dirty="0" err="1" smtClean="0"/>
              <a:t>налічувало</a:t>
            </a:r>
            <a:r>
              <a:rPr lang="ru-RU" sz="2400" dirty="0" smtClean="0"/>
              <a:t> </a:t>
            </a:r>
            <a:r>
              <a:rPr lang="ru-RU" sz="2400" u="sng" dirty="0" smtClean="0"/>
              <a:t>100 тис. </a:t>
            </a:r>
            <a:r>
              <a:rPr lang="ru-RU" sz="2400" u="sng" dirty="0" err="1" smtClean="0"/>
              <a:t>гектарів</a:t>
            </a:r>
            <a:r>
              <a:rPr lang="ru-RU" sz="2400" dirty="0" smtClean="0"/>
              <a:t>. </a:t>
            </a:r>
          </a:p>
          <a:p>
            <a:endParaRPr lang="uk-UA" sz="2400" dirty="0" smtClean="0"/>
          </a:p>
          <a:p>
            <a:r>
              <a:rPr lang="uk-UA" sz="2400" dirty="0" smtClean="0"/>
              <a:t>Великий розлом в цій галузі принесла Велика Вітчизняна Війна. Безліч виноградників і винокурень було просто стерто з лиця землі.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ru-RU" dirty="0" smtClean="0"/>
              <a:t>Але </a:t>
            </a:r>
            <a:r>
              <a:rPr lang="uk-UA" dirty="0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процвітання</a:t>
            </a:r>
            <a:r>
              <a:rPr lang="ru-RU" dirty="0" smtClean="0"/>
              <a:t> </a:t>
            </a:r>
            <a:r>
              <a:rPr lang="ru-RU" dirty="0" err="1" smtClean="0"/>
              <a:t>виноградників</a:t>
            </a:r>
            <a:r>
              <a:rPr lang="ru-RU" dirty="0" smtClean="0"/>
              <a:t>. 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smtClean="0"/>
              <a:t>І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Україна</a:t>
            </a:r>
            <a:r>
              <a:rPr lang="ru-RU" dirty="0" smtClean="0"/>
              <a:t> входить до </a:t>
            </a:r>
            <a:r>
              <a:rPr lang="ru-RU" dirty="0" err="1" smtClean="0"/>
              <a:t>двадцятки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вина.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86182" y="714356"/>
            <a:ext cx="50720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	Найулюбленіший благородний напій у всьому світі це, звичайно ж, вино. Споконвіків відомо людству виноградарство, а пізніше і виноробство.</a:t>
            </a:r>
          </a:p>
          <a:p>
            <a:r>
              <a:rPr lang="uk-UA" sz="2000" dirty="0" smtClean="0"/>
              <a:t>	Згадка про вино є у всіх культурах, народах і цивілізаціях. Вперше вино, як вважають багато хто, згадується саме в Біблії. Але існує гіпотеза, що мешканці Месопотамії вирощували виноград за тисячу років до біблійних подій.</a:t>
            </a:r>
          </a:p>
          <a:p>
            <a:r>
              <a:rPr lang="uk-UA" sz="2000" dirty="0" smtClean="0"/>
              <a:t>	На думку багатьох дослідників, вино вперше з'явилося саме на території сходу, а потім, за допомогою мореплавців, розійшлося по всьому світу. </a:t>
            </a:r>
            <a:endParaRPr lang="uk-UA" sz="2000" dirty="0"/>
          </a:p>
        </p:txBody>
      </p:sp>
      <p:pic>
        <p:nvPicPr>
          <p:cNvPr id="13318" name="Picture 6" descr="http://xn--24-6kct3an.xn--p1ai/%D0%9B%D0%B5%D0%BA%D0%B0%D1%80%D1%81%D1%82%D0%B2%D0%B5%D0%BD%D0%BD%D1%8B%D0%B5_%D1%80%D0%B0%D1%81%D1%82%D0%B5%D0%BD%D0%B8%D1%8F/vinograd_kul'turnyj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381000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uk-UA" sz="2000" b="1" dirty="0" smtClean="0"/>
          </a:p>
          <a:p>
            <a:pPr algn="r"/>
            <a:r>
              <a:rPr lang="uk-UA" sz="2000" b="1" dirty="0" smtClean="0"/>
              <a:t>140 </a:t>
            </a:r>
            <a:r>
              <a:rPr lang="uk-UA" sz="2000" b="1" dirty="0" err="1" smtClean="0"/>
              <a:t>млн.років</a:t>
            </a:r>
            <a:r>
              <a:rPr lang="uk-UA" sz="2000" b="1" dirty="0" smtClean="0"/>
              <a:t> до Р.Х.</a:t>
            </a:r>
          </a:p>
          <a:p>
            <a:pPr algn="r"/>
            <a:endParaRPr lang="uk-UA" sz="2000" b="1" dirty="0" smtClean="0"/>
          </a:p>
          <a:p>
            <a:pPr algn="r"/>
            <a:endParaRPr lang="uk-UA" sz="2000" b="1" dirty="0" smtClean="0"/>
          </a:p>
          <a:p>
            <a:pPr algn="just"/>
            <a:r>
              <a:rPr lang="uk-UA" sz="2400" dirty="0" smtClean="0"/>
              <a:t>Нахідки залишків виноградної лози датуються крейдовим періодом.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Вже в той час існувало багато сортів винограду.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Виноград ріс навіть на півдні Гренландії.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r>
              <a:rPr lang="uk-UA" dirty="0" smtClean="0"/>
              <a:t>Через льодовий період дикий виноград росте переважно на півдні Італії та Сході Європи.</a:t>
            </a:r>
          </a:p>
          <a:p>
            <a:endParaRPr lang="uk-UA" dirty="0" smtClean="0"/>
          </a:p>
          <a:p>
            <a:r>
              <a:rPr lang="uk-UA" dirty="0" smtClean="0"/>
              <a:t>Після останнього льодового періоду виноград знову повертається у Центральну і Західну Європу.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uk-UA" sz="2400" b="1" dirty="0" smtClean="0"/>
              <a:t>4000 років до Р.Х.</a:t>
            </a:r>
          </a:p>
          <a:p>
            <a:pPr algn="r">
              <a:buNone/>
            </a:pPr>
            <a:endParaRPr lang="uk-UA" dirty="0" smtClean="0"/>
          </a:p>
          <a:p>
            <a:r>
              <a:rPr lang="uk-UA" dirty="0" smtClean="0"/>
              <a:t>…на Ближньому Сході вперше починають вирощувати культурні сорти винограду. 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Окрім полювання на диких тварин, людина починає тримати домашніх тварин і вирощувати зернові культури.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00562" y="1357298"/>
            <a:ext cx="4043362" cy="4525963"/>
          </a:xfrm>
        </p:spPr>
        <p:txBody>
          <a:bodyPr/>
          <a:lstStyle/>
          <a:p>
            <a:r>
              <a:rPr lang="uk-UA" dirty="0" smtClean="0"/>
              <a:t>“</a:t>
            </a:r>
            <a:r>
              <a:rPr lang="en-US" dirty="0" err="1" smtClean="0"/>
              <a:t>vitis</a:t>
            </a:r>
            <a:r>
              <a:rPr lang="en-US" dirty="0" smtClean="0"/>
              <a:t> </a:t>
            </a:r>
            <a:r>
              <a:rPr lang="en-US" dirty="0" err="1" smtClean="0"/>
              <a:t>vinifera</a:t>
            </a:r>
            <a:r>
              <a:rPr lang="uk-UA" dirty="0" smtClean="0"/>
              <a:t>” – </a:t>
            </a:r>
            <a:r>
              <a:rPr lang="uk-UA" sz="2400" dirty="0" smtClean="0"/>
              <a:t>культурний виноград – перший культивований сорт винограду.</a:t>
            </a:r>
          </a:p>
          <a:p>
            <a:pPr>
              <a:buNone/>
            </a:pPr>
            <a:endParaRPr lang="uk-UA" sz="2400" dirty="0" smtClean="0"/>
          </a:p>
          <a:p>
            <a:r>
              <a:rPr lang="uk-UA" sz="2400" dirty="0" smtClean="0"/>
              <a:t>Він являється попередником усіх відомих європейських сортів винограду.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  <p:pic>
        <p:nvPicPr>
          <p:cNvPr id="90114" name="Picture 2" descr="http://culturakbr.ru/images/24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69139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714488"/>
            <a:ext cx="7686700" cy="4525963"/>
          </a:xfrm>
        </p:spPr>
        <p:txBody>
          <a:bodyPr>
            <a:normAutofit/>
          </a:bodyPr>
          <a:lstStyle/>
          <a:p>
            <a:pPr algn="r"/>
            <a:r>
              <a:rPr lang="uk-UA" sz="2000" b="1" dirty="0" smtClean="0"/>
              <a:t>Близько 3150 років до Р.Х.</a:t>
            </a:r>
          </a:p>
          <a:p>
            <a:pPr algn="r"/>
            <a:endParaRPr lang="uk-UA" sz="2000" b="1" dirty="0" smtClean="0"/>
          </a:p>
          <a:p>
            <a:r>
              <a:rPr lang="uk-UA" sz="2400" dirty="0" smtClean="0"/>
              <a:t>Скорпіон І – один з перших єгипетських царів отримує в якості погребального інвентарю 4500 літрів вина у глиняних глечиках!</a:t>
            </a:r>
          </a:p>
          <a:p>
            <a:endParaRPr lang="uk-UA" sz="2400" dirty="0" smtClean="0"/>
          </a:p>
          <a:p>
            <a:r>
              <a:rPr lang="uk-UA" sz="2400" dirty="0" smtClean="0"/>
              <a:t>Фінікійці приносять знання про виноробство у Грецію.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  <p:sp>
        <p:nvSpPr>
          <p:cNvPr id="89100" name="AutoShape 12" descr="http://go1.imgsmail.ru/imgpreview?key=75a1e002157888c3&amp;mb=imgdb_preview_15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143536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XVI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століття</a:t>
            </a:r>
          </a:p>
          <a:p>
            <a:r>
              <a:rPr lang="uk-UA" sz="2400" dirty="0" smtClean="0"/>
              <a:t>У цьому сторіччі з'являються перші правила виноградарства і продажу вина, також перша книга німецькою мовою з даної теми “ </a:t>
            </a:r>
            <a:r>
              <a:rPr lang="en-US" sz="2400" dirty="0" smtClean="0"/>
              <a:t>Von </a:t>
            </a:r>
            <a:r>
              <a:rPr lang="en-US" sz="2400" dirty="0" err="1" smtClean="0"/>
              <a:t>Bau</a:t>
            </a:r>
            <a:r>
              <a:rPr lang="uk-UA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Pflege</a:t>
            </a:r>
            <a:r>
              <a:rPr lang="en-US" sz="2400" dirty="0" smtClean="0"/>
              <a:t> und </a:t>
            </a:r>
            <a:r>
              <a:rPr lang="en-US" sz="2400" dirty="0" err="1" smtClean="0"/>
              <a:t>Brauch</a:t>
            </a:r>
            <a:r>
              <a:rPr lang="en-US" sz="2400" dirty="0" smtClean="0"/>
              <a:t> des </a:t>
            </a:r>
            <a:r>
              <a:rPr lang="en-US" sz="2400" dirty="0" err="1" smtClean="0"/>
              <a:t>Weins</a:t>
            </a:r>
            <a:r>
              <a:rPr lang="uk-UA" sz="2400" dirty="0" smtClean="0"/>
              <a:t> ”.</a:t>
            </a:r>
          </a:p>
          <a:p>
            <a:r>
              <a:rPr lang="uk-UA" sz="2400" dirty="0" smtClean="0"/>
              <a:t>Виноробство поширюється Європою!</a:t>
            </a:r>
          </a:p>
          <a:p>
            <a:pPr algn="r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XVI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століття</a:t>
            </a:r>
          </a:p>
          <a:p>
            <a:r>
              <a:rPr lang="uk-UA" sz="2400" dirty="0" smtClean="0"/>
              <a:t>Виноробство переживає не найкращі часи.</a:t>
            </a:r>
          </a:p>
          <a:p>
            <a:r>
              <a:rPr lang="uk-UA" sz="2400" dirty="0" smtClean="0"/>
              <a:t>Виникнення пива, високі податки і наслідки тридцятирічної війни несуть відповідальність за винищення культури виноробства.</a:t>
            </a:r>
          </a:p>
          <a:p>
            <a:pPr algn="r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XVI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>І століття</a:t>
            </a:r>
          </a:p>
          <a:p>
            <a:pPr algn="r"/>
            <a:endParaRPr lang="uk-UA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400" dirty="0" smtClean="0"/>
              <a:t>Імператриця Марія Терезія вводить єдину систему оподаткування, що призводить до розквіту виноробства.</a:t>
            </a:r>
          </a:p>
          <a:p>
            <a:endParaRPr lang="uk-UA" sz="2400" dirty="0" smtClean="0"/>
          </a:p>
          <a:p>
            <a:r>
              <a:rPr lang="uk-UA" sz="2400" dirty="0" smtClean="0"/>
              <a:t>Імператор Йозеф ІІ видає закон про винні ресторани (</a:t>
            </a:r>
            <a:r>
              <a:rPr lang="en-US" sz="2400" dirty="0" err="1" smtClean="0"/>
              <a:t>Buschenschankpatent</a:t>
            </a:r>
            <a:r>
              <a:rPr lang="uk-UA" sz="2400" dirty="0" smtClean="0"/>
              <a:t>).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вина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304</Words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Міністерство освіти і науки України Одеський національний політехнічний університет Березівське вище професійне училище</vt:lpstr>
      <vt:lpstr>Слайд 2</vt:lpstr>
      <vt:lpstr>Історія вина</vt:lpstr>
      <vt:lpstr>Історія вина</vt:lpstr>
      <vt:lpstr>Історія вина</vt:lpstr>
      <vt:lpstr>Історія вина</vt:lpstr>
      <vt:lpstr>Історія вина</vt:lpstr>
      <vt:lpstr>Історія вина</vt:lpstr>
      <vt:lpstr>Історія вина</vt:lpstr>
      <vt:lpstr>Історія вина</vt:lpstr>
      <vt:lpstr>Історія вина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Одеський національний політехнічний університет Березівське вище професійне училище</dc:title>
  <cp:lastModifiedBy>Admin</cp:lastModifiedBy>
  <cp:revision>43</cp:revision>
  <dcterms:modified xsi:type="dcterms:W3CDTF">2017-05-16T14:19:10Z</dcterms:modified>
</cp:coreProperties>
</file>