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2"/>
  </p:notesMasterIdLst>
  <p:sldIdLst>
    <p:sldId id="256" r:id="rId2"/>
    <p:sldId id="262" r:id="rId3"/>
    <p:sldId id="263" r:id="rId4"/>
    <p:sldId id="260" r:id="rId5"/>
    <p:sldId id="293" r:id="rId6"/>
    <p:sldId id="294" r:id="rId7"/>
    <p:sldId id="264" r:id="rId8"/>
    <p:sldId id="265" r:id="rId9"/>
    <p:sldId id="266" r:id="rId10"/>
    <p:sldId id="267" r:id="rId11"/>
    <p:sldId id="268" r:id="rId12"/>
    <p:sldId id="269" r:id="rId13"/>
    <p:sldId id="270"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 id="313" r:id="rId54"/>
    <p:sldId id="314" r:id="rId55"/>
    <p:sldId id="315" r:id="rId56"/>
    <p:sldId id="316" r:id="rId57"/>
    <p:sldId id="317" r:id="rId58"/>
    <p:sldId id="318" r:id="rId59"/>
    <p:sldId id="319" r:id="rId60"/>
    <p:sldId id="320" r:id="rId61"/>
    <p:sldId id="321" r:id="rId62"/>
    <p:sldId id="322" r:id="rId63"/>
    <p:sldId id="323" r:id="rId64"/>
    <p:sldId id="324" r:id="rId65"/>
    <p:sldId id="325" r:id="rId66"/>
    <p:sldId id="326" r:id="rId67"/>
    <p:sldId id="327" r:id="rId68"/>
    <p:sldId id="328" r:id="rId69"/>
    <p:sldId id="329" r:id="rId70"/>
    <p:sldId id="330" r:id="rId71"/>
    <p:sldId id="331" r:id="rId72"/>
    <p:sldId id="332" r:id="rId73"/>
    <p:sldId id="333" r:id="rId74"/>
    <p:sldId id="334" r:id="rId75"/>
    <p:sldId id="335" r:id="rId76"/>
    <p:sldId id="336" r:id="rId77"/>
    <p:sldId id="337" r:id="rId78"/>
    <p:sldId id="338" r:id="rId79"/>
    <p:sldId id="339" r:id="rId80"/>
    <p:sldId id="340" r:id="rId81"/>
    <p:sldId id="341" r:id="rId82"/>
    <p:sldId id="342" r:id="rId83"/>
    <p:sldId id="343" r:id="rId84"/>
    <p:sldId id="344" r:id="rId85"/>
    <p:sldId id="345" r:id="rId86"/>
    <p:sldId id="346" r:id="rId87"/>
    <p:sldId id="347" r:id="rId88"/>
    <p:sldId id="348" r:id="rId89"/>
    <p:sldId id="349" r:id="rId90"/>
    <p:sldId id="350" r:id="rId9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A7B92D-CA9B-4C9F-924F-769CFFAC16D1}" type="datetimeFigureOut">
              <a:rPr lang="ru-RU" smtClean="0"/>
              <a:pPr/>
              <a:t>06.06.2014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D6CF77-4E73-49F4-A4BD-5CD216572D6B}"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CD6CF77-4E73-49F4-A4BD-5CD216572D6B}" type="slidenum">
              <a:rPr lang="ru-RU" smtClean="0"/>
              <a:pPr/>
              <a:t>9</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CD6CF77-4E73-49F4-A4BD-5CD216572D6B}" type="slidenum">
              <a:rPr lang="ru-RU" smtClean="0"/>
              <a:pPr/>
              <a:t>17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06.06.2014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725C68B6-61C2-468F-89AB-4B9F7531AA68}"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06.06.2014</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5B106E36-FD25-4E2D-B0AA-010F637433A0}" type="datetimeFigureOut">
              <a:rPr lang="ru-RU" smtClean="0"/>
              <a:pPr/>
              <a:t>06.06.2014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06.06.2014</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725C68B6-61C2-468F-89AB-4B9F7531AA68}"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06.06.2014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5B106E36-FD25-4E2D-B0AA-010F637433A0}" type="datetimeFigureOut">
              <a:rPr lang="ru-RU" smtClean="0"/>
              <a:pPr/>
              <a:t>06.06.2014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06.06.2014</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5B106E36-FD25-4E2D-B0AA-010F637433A0}" type="datetimeFigureOut">
              <a:rPr lang="ru-RU" smtClean="0"/>
              <a:pPr/>
              <a:t>06.06.2014</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B106E36-FD25-4E2D-B0AA-010F637433A0}" type="datetimeFigureOut">
              <a:rPr lang="ru-RU" smtClean="0"/>
              <a:pPr/>
              <a:t>06.06.2014</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25C68B6-61C2-468F-89AB-4B9F7531AA68}"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2819400"/>
            <a:ext cx="8640960" cy="2769840"/>
          </a:xfrm>
        </p:spPr>
        <p:txBody>
          <a:bodyPr>
            <a:normAutofit fontScale="32500" lnSpcReduction="20000"/>
          </a:bodyPr>
          <a:lstStyle/>
          <a:p>
            <a:r>
              <a:rPr lang="ru-RU" b="1" dirty="0" smtClean="0"/>
              <a:t> </a:t>
            </a:r>
            <a:r>
              <a:rPr lang="ru-RU" sz="11200" dirty="0" smtClean="0"/>
              <a:t>Глава </a:t>
            </a:r>
            <a:r>
              <a:rPr lang="ru-RU" sz="16000" dirty="0" smtClean="0"/>
              <a:t>2</a:t>
            </a:r>
            <a:r>
              <a:rPr lang="ru-RU" sz="11200" dirty="0" smtClean="0"/>
              <a:t>. </a:t>
            </a:r>
          </a:p>
          <a:p>
            <a:r>
              <a:rPr lang="ru-RU" sz="9600" dirty="0" smtClean="0"/>
              <a:t>ЗАЩИТА ПРАВ И СВОБОД ЧЕЛОВЕКА И ГРАЖДАНИНА</a:t>
            </a:r>
          </a:p>
          <a:p>
            <a:r>
              <a:rPr lang="ru-RU" sz="9600" dirty="0" smtClean="0"/>
              <a:t>Ст. </a:t>
            </a:r>
            <a:r>
              <a:rPr lang="ru-RU" sz="16000" dirty="0" smtClean="0"/>
              <a:t> 12 - 27</a:t>
            </a:r>
          </a:p>
          <a:p>
            <a:endParaRPr lang="ru-RU" sz="16000" b="1" dirty="0" smtClean="0"/>
          </a:p>
          <a:p>
            <a:endParaRPr lang="ru-RU" dirty="0"/>
          </a:p>
        </p:txBody>
      </p:sp>
      <p:sp>
        <p:nvSpPr>
          <p:cNvPr id="2" name="Заголовок 1"/>
          <p:cNvSpPr>
            <a:spLocks noGrp="1"/>
          </p:cNvSpPr>
          <p:nvPr>
            <p:ph type="ctrTitle"/>
          </p:nvPr>
        </p:nvSpPr>
        <p:spPr/>
        <p:txBody>
          <a:bodyPr/>
          <a:lstStyle/>
          <a:p>
            <a:r>
              <a:rPr lang="ru-RU" dirty="0" smtClean="0"/>
              <a:t>Конституция Республики Крым</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13 </a:t>
            </a:r>
            <a:endParaRPr lang="ru-RU" dirty="0"/>
          </a:p>
        </p:txBody>
      </p:sp>
      <p:sp>
        <p:nvSpPr>
          <p:cNvPr id="3" name="Содержимое 2"/>
          <p:cNvSpPr>
            <a:spLocks noGrp="1"/>
          </p:cNvSpPr>
          <p:nvPr>
            <p:ph sz="quarter" idx="1"/>
          </p:nvPr>
        </p:nvSpPr>
        <p:spPr/>
        <p:txBody>
          <a:bodyPr>
            <a:normAutofit/>
          </a:bodyPr>
          <a:lstStyle/>
          <a:p>
            <a:pPr algn="just">
              <a:buNone/>
            </a:pPr>
            <a:r>
              <a:rPr lang="ru-RU" dirty="0" smtClean="0"/>
              <a:t>  1. Чрезвычайно существенно равенство всех перед судом, поскольку суд является наиболее эффективным средством защиты и восстановления прав и свобод в случае спора или их нарушения. Следует отметить, что положение части 1 статьи 13 о равенстве всех перед законом и судом означает, что этот принцип распространяется на граждан РФ, граждан других государств, лиц без гражданства.</a:t>
            </a:r>
          </a:p>
          <a:p>
            <a:pPr algn="just">
              <a:buNone/>
            </a:pP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a:t>
            </a:r>
            <a:endParaRPr lang="ru-RU" dirty="0"/>
          </a:p>
        </p:txBody>
      </p:sp>
      <p:sp>
        <p:nvSpPr>
          <p:cNvPr id="3" name="Содержимое 2"/>
          <p:cNvSpPr>
            <a:spLocks noGrp="1"/>
          </p:cNvSpPr>
          <p:nvPr>
            <p:ph sz="quarter" idx="1"/>
          </p:nvPr>
        </p:nvSpPr>
        <p:spPr/>
        <p:txBody>
          <a:bodyPr>
            <a:normAutofit/>
          </a:bodyPr>
          <a:lstStyle/>
          <a:p>
            <a:pPr algn="just">
              <a:buNone/>
            </a:pPr>
            <a:endParaRPr lang="ru-RU" dirty="0" smtClean="0"/>
          </a:p>
          <a:p>
            <a:pPr>
              <a:buNone/>
            </a:pPr>
            <a:endParaRPr lang="ru-RU" dirty="0"/>
          </a:p>
        </p:txBody>
      </p:sp>
      <p:sp>
        <p:nvSpPr>
          <p:cNvPr id="40961" name="Rectangle 1"/>
          <p:cNvSpPr>
            <a:spLocks noChangeArrowheads="1"/>
          </p:cNvSpPr>
          <p:nvPr/>
        </p:nvSpPr>
        <p:spPr bwMode="auto">
          <a:xfrm>
            <a:off x="179512" y="1556792"/>
            <a:ext cx="864096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Подлинное равноправие граждан во всех областях экономической, политической и культурной жизни, а также при осуществлении правосудия обеспечивается тем, что суды не отдают предпочтения участвующим в процессе субъектам по признакам их государственной, социальной, половой, расовой, национальной, языковой или политической принадлежности либо в зависимости от происхождения, имущественного и должностного положения, места жительства, места рождения, отношения к религии, убеждений, принадлежности к общественным объединениям, а равно и по другим не предусмотренным федеральным законом основаниям (статья 7 Федерального конституционного закона о судебной системе).</a:t>
            </a:r>
            <a:endParaRPr kumimoji="0" lang="ru-RU"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a:t>
            </a:r>
            <a:endParaRPr lang="ru-RU" dirty="0"/>
          </a:p>
        </p:txBody>
      </p:sp>
      <p:sp>
        <p:nvSpPr>
          <p:cNvPr id="3" name="Содержимое 2"/>
          <p:cNvSpPr>
            <a:spLocks noGrp="1"/>
          </p:cNvSpPr>
          <p:nvPr>
            <p:ph sz="quarter" idx="1"/>
          </p:nvPr>
        </p:nvSpPr>
        <p:spPr/>
        <p:txBody>
          <a:bodyPr>
            <a:normAutofit lnSpcReduction="10000"/>
          </a:bodyPr>
          <a:lstStyle/>
          <a:p>
            <a:pPr algn="just">
              <a:buNone/>
            </a:pPr>
            <a:r>
              <a:rPr lang="ru-RU" dirty="0" smtClean="0"/>
              <a:t>  3. Часть 3 статьи определяет, что мужчина и женщина имеют равные права и свободы, что соответствует статье 3 Международного пакта о гражданских и политических правах. Здесь указано также на равные возможности мужчины и женщины для реализации своих прав. Это указание не должно истолковываться буквально. </a:t>
            </a:r>
            <a:r>
              <a:rPr lang="ru-RU" dirty="0" err="1" smtClean="0"/>
              <a:t>Общепризнаны</a:t>
            </a:r>
            <a:r>
              <a:rPr lang="ru-RU" dirty="0" smtClean="0"/>
              <a:t> социальное значение материнства и роль женщины в продолжении рода, вследствие чего женщина нуждается в дополнительных гарантиях в этой сфере (статья 31 Конституции Республики Крым).</a:t>
            </a:r>
          </a:p>
          <a:p>
            <a:pPr>
              <a:buNone/>
            </a:pP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Статья 14</a:t>
            </a:r>
            <a:endParaRPr lang="ru-RU" dirty="0"/>
          </a:p>
        </p:txBody>
      </p:sp>
      <p:sp>
        <p:nvSpPr>
          <p:cNvPr id="3" name="Содержимое 2"/>
          <p:cNvSpPr>
            <a:spLocks noGrp="1"/>
          </p:cNvSpPr>
          <p:nvPr>
            <p:ph sz="quarter" idx="1"/>
          </p:nvPr>
        </p:nvSpPr>
        <p:spPr/>
        <p:txBody>
          <a:bodyPr>
            <a:normAutofit/>
          </a:bodyPr>
          <a:lstStyle/>
          <a:p>
            <a:pPr algn="just"/>
            <a:r>
              <a:rPr lang="ru-RU" dirty="0" smtClean="0"/>
              <a:t>1. Каждый имеет право на жизнь.</a:t>
            </a:r>
          </a:p>
          <a:p>
            <a:pPr algn="just"/>
            <a:r>
              <a:rPr lang="ru-RU" dirty="0" smtClean="0"/>
              <a:t>2. Достоинство личности охраняется государством. Ничто не может быть основанием для его умаления.</a:t>
            </a:r>
          </a:p>
          <a:p>
            <a:pPr algn="just"/>
            <a:r>
              <a:rPr lang="ru-RU" dirty="0" smtClean="0"/>
              <a:t>3. Никто не должен подвергаться пыткам, насилию, другому жестокому или унижающему человеческое достоинство обращению или наказанию. Никто не может быть без добровольного согласия подвергнут  медицинским, научным или иным опытам.</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14</a:t>
            </a:r>
            <a:endParaRPr lang="ru-RU" dirty="0"/>
          </a:p>
        </p:txBody>
      </p:sp>
      <p:sp>
        <p:nvSpPr>
          <p:cNvPr id="3" name="Содержимое 2"/>
          <p:cNvSpPr>
            <a:spLocks noGrp="1"/>
          </p:cNvSpPr>
          <p:nvPr>
            <p:ph sz="quarter" idx="1"/>
          </p:nvPr>
        </p:nvSpPr>
        <p:spPr>
          <a:xfrm>
            <a:off x="323528" y="1556792"/>
            <a:ext cx="8503920" cy="4572000"/>
          </a:xfrm>
        </p:spPr>
        <p:txBody>
          <a:bodyPr>
            <a:normAutofit/>
          </a:bodyPr>
          <a:lstStyle/>
          <a:p>
            <a:pPr algn="just">
              <a:buNone/>
            </a:pPr>
            <a:r>
              <a:rPr lang="ru-RU" dirty="0" smtClean="0"/>
              <a:t>1. Среди основных прав человека, которые согласно статье 12 Конституции неотчуждаемы и принадлежат каждому от рождения, самым важным является право на жизнь. Это вытекает и из содержания статьи 3 Конституции, признавшей человека, его права и свободы высшей ценностью нашего общества.</a:t>
            </a:r>
          </a:p>
          <a:p>
            <a:pPr algn="just">
              <a:buNone/>
            </a:pPr>
            <a:endParaRPr lang="ru-RU"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14</a:t>
            </a:r>
            <a:endParaRPr lang="ru-RU" dirty="0"/>
          </a:p>
        </p:txBody>
      </p:sp>
      <p:sp>
        <p:nvSpPr>
          <p:cNvPr id="3" name="Содержимое 2"/>
          <p:cNvSpPr>
            <a:spLocks noGrp="1"/>
          </p:cNvSpPr>
          <p:nvPr>
            <p:ph sz="quarter" idx="1"/>
          </p:nvPr>
        </p:nvSpPr>
        <p:spPr/>
        <p:txBody>
          <a:bodyPr>
            <a:normAutofit fontScale="85000" lnSpcReduction="10000"/>
          </a:bodyPr>
          <a:lstStyle/>
          <a:p>
            <a:pPr algn="just">
              <a:buNone/>
            </a:pPr>
            <a:r>
              <a:rPr lang="ru-RU" dirty="0" smtClean="0"/>
              <a:t>2. Достоинство личности - это юридическая категория с </a:t>
            </a:r>
            <a:r>
              <a:rPr lang="ru-RU" dirty="0" err="1" smtClean="0"/>
              <a:t>социально-исторически</a:t>
            </a:r>
            <a:r>
              <a:rPr lang="ru-RU" dirty="0" smtClean="0"/>
              <a:t> изменяющимся содержанием. Она наполняется конкретным содержанием в конкретной правовой культуре. В частности, в наиболее развитых в государственно-правовом отношении странах, в условиях признания и реального обеспечения прав человека в социальном государстве в понятие достоинства личности включается обладание не только правовой свободой, но и минимальным набором социальных благ, необходимых для достойной жизни по стандартам современного потребительского общества (жилище, относительно высокая заработная плата, общедоступное здравоохранение и образование, социальное обеспечение и т.д.).</a:t>
            </a:r>
          </a:p>
          <a:p>
            <a:pPr>
              <a:buNone/>
            </a:pP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14</a:t>
            </a:r>
            <a:endParaRPr lang="ru-RU" dirty="0"/>
          </a:p>
        </p:txBody>
      </p:sp>
      <p:sp>
        <p:nvSpPr>
          <p:cNvPr id="3" name="Содержимое 2"/>
          <p:cNvSpPr>
            <a:spLocks noGrp="1"/>
          </p:cNvSpPr>
          <p:nvPr>
            <p:ph sz="quarter" idx="1"/>
          </p:nvPr>
        </p:nvSpPr>
        <p:spPr/>
        <p:txBody>
          <a:bodyPr>
            <a:normAutofit fontScale="70000" lnSpcReduction="20000"/>
          </a:bodyPr>
          <a:lstStyle/>
          <a:p>
            <a:pPr algn="just">
              <a:buNone/>
            </a:pPr>
            <a:r>
              <a:rPr lang="ru-RU" sz="2900" dirty="0" smtClean="0"/>
              <a:t>3. Право на достоинство - право любой личности, ничем не ограниченное. "Ничем" - т.е. нет никаких обстоятельств для умаления достоинства. Гарантии этого права предусмотрены многими законодательными актами: Закон "О средствах массовой информации", в соответствии с которым можно, не обращаясь в суд, получить опровержение сведений, не соответствующих действительности или порочащих человека; Закон "Об обжаловании в суд действий и решений, нарушающих права и свободы граждан", в соответствии с которым можно в судебном порядке защитить честь и достоинство; Закон "О полиции", в котором оговаривается, что в случае, когда обращение с человеком ведет к унижению его чести и достоинства, виновный несет дисциплинарную, а в определенных случаях и уголовную ответственность; Уголовный кодекс РФ предусматривает наказание за оскорбление (статья 130), доведение до самоубийства путем жестокого обращения или унижения человеческого достоинства (статья 110) и т.д.</a:t>
            </a:r>
          </a:p>
          <a:p>
            <a:pPr>
              <a:buNone/>
            </a:pPr>
            <a:endParaRPr lang="ru-RU"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14 </a:t>
            </a:r>
            <a:endParaRPr lang="ru-RU" dirty="0"/>
          </a:p>
        </p:txBody>
      </p:sp>
      <p:sp>
        <p:nvSpPr>
          <p:cNvPr id="3" name="Содержимое 2"/>
          <p:cNvSpPr>
            <a:spLocks noGrp="1"/>
          </p:cNvSpPr>
          <p:nvPr>
            <p:ph sz="quarter" idx="1"/>
          </p:nvPr>
        </p:nvSpPr>
        <p:spPr/>
        <p:txBody>
          <a:bodyPr>
            <a:normAutofit fontScale="77500" lnSpcReduction="20000"/>
          </a:bodyPr>
          <a:lstStyle/>
          <a:p>
            <a:pPr algn="just">
              <a:buNone/>
            </a:pPr>
            <a:r>
              <a:rPr lang="ru-RU" dirty="0" smtClean="0"/>
              <a:t>4. Что касается запретов, перечисляемых в части 3 статьи 14 Конституции, то они описывают наиболее нетерпимые варианты унижения человеческого достоинства, осмысляемого с точки зрения личной свободы. Запрет подвергать человека насилию включает в себя запрет любых телесных наказаний. "Другое" жестокое или унижающее человеческое достоинство обращение или наказание, о котором говорится в части 3 статьи 14, в соответствии с практикой европейской системы защиты прав человека, в частности, предполагает запрет депортировать человека в государство, где в соответствии с практикой этого государства этот человек может быть подвергнут пыткам или бесчеловечному обращению, а также запрет такого порядка исполнения смертного приговора, при котором осужденный должен в течение длительного (многолетнего) срока ожидать приведения приговора в исполнение и при этом он может испытывать сильные страдания.</a:t>
            </a:r>
          </a:p>
          <a:p>
            <a:pPr algn="just">
              <a:buNone/>
            </a:pPr>
            <a:endParaRPr lang="ru-RU"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Статья 15</a:t>
            </a:r>
            <a:endParaRPr lang="ru-RU" dirty="0"/>
          </a:p>
        </p:txBody>
      </p:sp>
      <p:sp>
        <p:nvSpPr>
          <p:cNvPr id="3" name="Содержимое 2"/>
          <p:cNvSpPr>
            <a:spLocks noGrp="1"/>
          </p:cNvSpPr>
          <p:nvPr>
            <p:ph sz="quarter" idx="1"/>
          </p:nvPr>
        </p:nvSpPr>
        <p:spPr/>
        <p:txBody>
          <a:bodyPr>
            <a:normAutofit/>
          </a:bodyPr>
          <a:lstStyle/>
          <a:p>
            <a:r>
              <a:rPr lang="ru-RU" dirty="0" smtClean="0"/>
              <a:t>1. Каждый имеет право на свободу и личную неприкосновенность.</a:t>
            </a:r>
          </a:p>
          <a:p>
            <a:r>
              <a:rPr lang="ru-RU" dirty="0" smtClean="0"/>
              <a:t>2. Арест, заключение под стражу и содержание под стражей допускаются только по судебному решению. До судебного решения лицо не может быть подвергнуто задержанию на срок более 48 часов.</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15</a:t>
            </a:r>
            <a:endParaRPr lang="ru-RU" dirty="0"/>
          </a:p>
        </p:txBody>
      </p:sp>
      <p:sp>
        <p:nvSpPr>
          <p:cNvPr id="3" name="Содержимое 2"/>
          <p:cNvSpPr>
            <a:spLocks noGrp="1"/>
          </p:cNvSpPr>
          <p:nvPr>
            <p:ph sz="quarter" idx="1"/>
          </p:nvPr>
        </p:nvSpPr>
        <p:spPr/>
        <p:txBody>
          <a:bodyPr>
            <a:normAutofit fontScale="85000" lnSpcReduction="10000"/>
          </a:bodyPr>
          <a:lstStyle/>
          <a:p>
            <a:pPr algn="just">
              <a:buNone/>
            </a:pPr>
            <a:r>
              <a:rPr lang="ru-RU" dirty="0" smtClean="0"/>
              <a:t>1. Право на свободу и личную неприкосновенность - право, принадлежащее каждому от рождения, которое, однако, может быть ограничено по судебному решению. Уголовное и уголовно-процессуальное законодательство четко формулирует случаи, когда человек может быть лишен свободы, - все эти ограничения должны соотноситься с целями и условиями, при которых могут ограничиваться эти права. Конституция запрещает издание законов, отменяющих или умаляющих права и свободы человека и гражданина. Все незаконные посягательства на свободу и личную неприкосновенность могут быть обжалованы в суд в соответствии с Законом "Об обжаловании в суд действий и решений, нарушающих права и свободы граждан".</a:t>
            </a:r>
          </a:p>
          <a:p>
            <a:pPr algn="just">
              <a:buNone/>
            </a:pPr>
            <a:endParaRPr lang="ru-RU"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Комментарии к главе 2</a:t>
            </a:r>
            <a:endParaRPr lang="ru-RU" dirty="0"/>
          </a:p>
        </p:txBody>
      </p:sp>
      <p:sp>
        <p:nvSpPr>
          <p:cNvPr id="3" name="Содержимое 2"/>
          <p:cNvSpPr>
            <a:spLocks noGrp="1"/>
          </p:cNvSpPr>
          <p:nvPr>
            <p:ph sz="quarter" idx="1"/>
          </p:nvPr>
        </p:nvSpPr>
        <p:spPr/>
        <p:txBody>
          <a:bodyPr>
            <a:normAutofit/>
          </a:bodyPr>
          <a:lstStyle/>
          <a:p>
            <a:pPr algn="just">
              <a:buNone/>
            </a:pPr>
            <a:r>
              <a:rPr lang="ru-RU" sz="2800" dirty="0" smtClean="0"/>
              <a:t> </a:t>
            </a:r>
            <a:endParaRPr lang="ru-RU" dirty="0"/>
          </a:p>
        </p:txBody>
      </p:sp>
      <p:sp>
        <p:nvSpPr>
          <p:cNvPr id="49154" name="Rectangle 2"/>
          <p:cNvSpPr>
            <a:spLocks noChangeArrowheads="1"/>
          </p:cNvSpPr>
          <p:nvPr/>
        </p:nvSpPr>
        <p:spPr bwMode="auto">
          <a:xfrm>
            <a:off x="251520" y="1623283"/>
            <a:ext cx="8568952"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Содержание главы 2 Конституции Республики Крым соответствует общепризнанному в международном праве перечню прав и свобод.  </a:t>
            </a:r>
            <a:endParaRPr kumimoji="0" lang="ru-RU"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Важно отметить, что Конституция признает права и свободы как основные, не предусматривая их деления на более или менее значимые. Тем самым подтверждается их равноценность.</a:t>
            </a:r>
            <a:endParaRPr kumimoji="0" lang="ru-RU"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Конституции Республики Крым проводится разграничение основных прав и свобод на права и свободы человека и гражданина. Права гражданина охватывают сферу отношений индивида с государством, в которой он рассчитывает не только на ограждение своих прав от незаконного вмешательства, но и на активное содействие государства в их реализации.  Там, где речь идет о правах человека, используются формулировки "каждый имеет право", "каждому гарантируется" и т.д., что подчеркивает признание прав и свобод за любым человеком, находящимся на территории Республики Крым, независимо от того, является ли он гражданином РФ, иностранцем или лицом без гражданства.</a:t>
            </a:r>
            <a:endParaRPr kumimoji="0" lang="ru-RU"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15</a:t>
            </a:r>
            <a:endParaRPr lang="ru-RU" dirty="0"/>
          </a:p>
        </p:txBody>
      </p:sp>
      <p:sp>
        <p:nvSpPr>
          <p:cNvPr id="3" name="Содержимое 2"/>
          <p:cNvSpPr>
            <a:spLocks noGrp="1"/>
          </p:cNvSpPr>
          <p:nvPr>
            <p:ph sz="quarter" idx="1"/>
          </p:nvPr>
        </p:nvSpPr>
        <p:spPr/>
        <p:txBody>
          <a:bodyPr>
            <a:normAutofit/>
          </a:bodyPr>
          <a:lstStyle/>
          <a:p>
            <a:pPr algn="just">
              <a:buNone/>
            </a:pPr>
            <a:endParaRPr lang="ru-RU" dirty="0" smtClean="0"/>
          </a:p>
          <a:p>
            <a:pPr algn="just">
              <a:buNone/>
            </a:pPr>
            <a:r>
              <a:rPr lang="ru-RU" dirty="0" smtClean="0"/>
              <a:t>2. Арест и задержание, заключение под стражу и содержание под стражей допустимы лишь при условии соблюдения надлежащей правовой процедуры, т.е. на основании закона и судебного решения (приговора или санкции).</a:t>
            </a:r>
          </a:p>
          <a:p>
            <a:pPr>
              <a:buNone/>
            </a:pP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15</a:t>
            </a:r>
            <a:endParaRPr lang="ru-RU" dirty="0"/>
          </a:p>
        </p:txBody>
      </p:sp>
      <p:sp>
        <p:nvSpPr>
          <p:cNvPr id="3" name="Содержимое 2"/>
          <p:cNvSpPr>
            <a:spLocks noGrp="1"/>
          </p:cNvSpPr>
          <p:nvPr>
            <p:ph sz="quarter" idx="1"/>
          </p:nvPr>
        </p:nvSpPr>
        <p:spPr/>
        <p:txBody>
          <a:bodyPr>
            <a:normAutofit lnSpcReduction="10000"/>
          </a:bodyPr>
          <a:lstStyle/>
          <a:p>
            <a:pPr algn="just">
              <a:buNone/>
            </a:pPr>
            <a:r>
              <a:rPr lang="ru-RU" dirty="0" smtClean="0"/>
              <a:t>3. Положение части 2 статьи 15 Конституции, допускающее арест как меру пресечения в уголовном процессе только по судебному решению, означает, что если ввиду необходимости требование предварительного судебного решения не было соблюдено, то судебное решение должно последовать незамедлительно после ареста. Вместе с тем часть 2 статьи 15 позволяет рассматривать любой не санкционированный судьей арест в течение 48 часов как задержание, т.е. такое ограничение свободы, которое не требует судебного решения.</a:t>
            </a:r>
          </a:p>
          <a:p>
            <a:pPr>
              <a:buNone/>
            </a:pP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Статья 16</a:t>
            </a:r>
            <a:endParaRPr lang="ru-RU" dirty="0"/>
          </a:p>
        </p:txBody>
      </p:sp>
      <p:sp>
        <p:nvSpPr>
          <p:cNvPr id="3" name="Содержимое 2"/>
          <p:cNvSpPr>
            <a:spLocks noGrp="1"/>
          </p:cNvSpPr>
          <p:nvPr>
            <p:ph sz="quarter" idx="1"/>
          </p:nvPr>
        </p:nvSpPr>
        <p:spPr/>
        <p:txBody>
          <a:bodyPr>
            <a:normAutofit/>
          </a:bodyPr>
          <a:lstStyle/>
          <a:p>
            <a:pPr algn="just"/>
            <a:r>
              <a:rPr lang="ru-RU" dirty="0" smtClean="0"/>
              <a:t>1. Каждый имеет право на неприкосновенность частной жизни, личную  и семейную тайну, защиту своей чести и доброго имени.</a:t>
            </a:r>
          </a:p>
          <a:p>
            <a:pPr algn="just"/>
            <a:r>
              <a:rPr lang="ru-RU" dirty="0" smtClean="0"/>
              <a:t>2. Каждый имеет право на тайну переписки, телефонных переговоров, почтовых, телеграфных и иных сообщений. Ограничение этого права допускается только на основании судебного решения.</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16</a:t>
            </a:r>
            <a:endParaRPr lang="ru-RU" dirty="0"/>
          </a:p>
        </p:txBody>
      </p:sp>
      <p:sp>
        <p:nvSpPr>
          <p:cNvPr id="3" name="Содержимое 2"/>
          <p:cNvSpPr>
            <a:spLocks noGrp="1"/>
          </p:cNvSpPr>
          <p:nvPr>
            <p:ph sz="quarter" idx="1"/>
          </p:nvPr>
        </p:nvSpPr>
        <p:spPr/>
        <p:txBody>
          <a:bodyPr>
            <a:normAutofit fontScale="62500" lnSpcReduction="20000"/>
          </a:bodyPr>
          <a:lstStyle/>
          <a:p>
            <a:pPr algn="just">
              <a:buNone/>
            </a:pPr>
            <a:r>
              <a:rPr lang="ru-RU" dirty="0" smtClean="0"/>
              <a:t>1. Частная жизнь - это те стороны личной жизни человека, которые он в силу своей свободы не желает делать достоянием других. Это - своеобразный суверенитет личности, означающий неприкосновенность его среды обитания. </a:t>
            </a:r>
            <a:r>
              <a:rPr lang="ru-RU" dirty="0" err="1" smtClean="0"/>
              <a:t>Презюмируется</a:t>
            </a:r>
            <a:r>
              <a:rPr lang="ru-RU" dirty="0" smtClean="0"/>
              <a:t>, что тайна в данном случае вовсе не прикрывает какую-то антиобщественную или противоправную деятельность. Она отражает естественное стремление каждого человека иметь собственный мир интимных и деловых интересов, скрытый от чужих глаз. "Неприкосновенность" и "тайна" - два понятия, характеризующие природу данного института. Следует различать тайны исключительно личные (никому не доверенные) и тайны профессиональные (личные тайны, доверенные представителям различных профессий - врачам, адвокатам, нотариусам, священникам). Субъекты профессиональных тайн несут юридическую или иную (например, религиозную) ответственность за их разглашение. Не всякая личная тайна является семейной. Не все, что человек сообщает врачу, адвокату, нотариусу, является его тайной, однако эти лица обязаны не разглашать любые сообщенные им сведения (например, об обстоятельствах уголовного дела). Вынужденная необходимость разглашения личных и семейных тайн, сведений о частной жизни граждан возникает в трех основных сферах: 1) в области борьбы с преступностью; 2) при защите здоровья граждан; 3) в условиях объявления чрезвычайного и военного положения.</a:t>
            </a:r>
          </a:p>
          <a:p>
            <a:pPr>
              <a:buNone/>
            </a:pP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16</a:t>
            </a:r>
            <a:endParaRPr lang="ru-RU" dirty="0"/>
          </a:p>
        </p:txBody>
      </p:sp>
      <p:sp>
        <p:nvSpPr>
          <p:cNvPr id="3" name="Содержимое 2"/>
          <p:cNvSpPr>
            <a:spLocks noGrp="1"/>
          </p:cNvSpPr>
          <p:nvPr>
            <p:ph sz="quarter" idx="1"/>
          </p:nvPr>
        </p:nvSpPr>
        <p:spPr/>
        <p:txBody>
          <a:bodyPr>
            <a:normAutofit fontScale="85000" lnSpcReduction="20000"/>
          </a:bodyPr>
          <a:lstStyle/>
          <a:p>
            <a:pPr algn="just">
              <a:buNone/>
            </a:pPr>
            <a:r>
              <a:rPr lang="ru-RU" dirty="0" smtClean="0"/>
              <a:t>2. Субъектом права на неприкосновенность частной жизни, охрану личных и семейных тайн является любой человек, в том числе несовершеннолетний и душевнобольной. Это право может быть на законных основаниях ограничено в отношении лиц, задержанных, арестованных и лишенных свободы, страдающих тяжкими инфекционными болезнями (при их обращении к врачу), и некоторых других категорий граждан. Члены семьи не несут юридическую ответственность за разглашение личных и семейных тайн. Такая ответственность возложена на государственных служащих и иных лиц, которым были доверены эти тайны. Эти лица не вправе разглашать личные и семейные тайны даже после смерти доверителя, за исключением случаев, указанных в законе, например при необходимости реабилитировать умершего.</a:t>
            </a:r>
          </a:p>
          <a:p>
            <a:pPr algn="just">
              <a:buNone/>
            </a:pPr>
            <a:endParaRPr lang="ru-RU"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16 </a:t>
            </a:r>
            <a:endParaRPr lang="ru-RU" dirty="0"/>
          </a:p>
        </p:txBody>
      </p:sp>
      <p:sp>
        <p:nvSpPr>
          <p:cNvPr id="3" name="Содержимое 2"/>
          <p:cNvSpPr>
            <a:spLocks noGrp="1"/>
          </p:cNvSpPr>
          <p:nvPr>
            <p:ph sz="quarter" idx="1"/>
          </p:nvPr>
        </p:nvSpPr>
        <p:spPr/>
        <p:txBody>
          <a:bodyPr>
            <a:normAutofit fontScale="77500" lnSpcReduction="20000"/>
          </a:bodyPr>
          <a:lstStyle/>
          <a:p>
            <a:pPr algn="just">
              <a:buNone/>
            </a:pPr>
            <a:r>
              <a:rPr lang="ru-RU" sz="3200" dirty="0" smtClean="0"/>
              <a:t>3. В части 1 статьи 16 говорится о праве на защиту гражданином своей чести и своего доброго имени. В связи с введением понятия "доброе имя" следует отметить, что не каждый человек имеет добрую репутацию. Несмотря на это, наличие у него права на доброе имя </a:t>
            </a:r>
            <a:r>
              <a:rPr lang="ru-RU" sz="3200" dirty="0" err="1" smtClean="0"/>
              <a:t>презюмируется</a:t>
            </a:r>
            <a:r>
              <a:rPr lang="ru-RU" sz="3200" dirty="0" smtClean="0"/>
              <a:t>, пока в установленном законом порядке не будет доказано обратное. Право защиты чести может быть реализовано как отдельным человеком, так и группой людей, общественной организацией, юридическим лицом, честь которых пострадала в результате клеветы, оскорбления и распространения других позорящих сведений.</a:t>
            </a:r>
          </a:p>
          <a:p>
            <a:pPr algn="just">
              <a:buNone/>
            </a:pPr>
            <a:endParaRPr lang="ru-RU" sz="29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16</a:t>
            </a:r>
            <a:endParaRPr lang="ru-RU" dirty="0"/>
          </a:p>
        </p:txBody>
      </p:sp>
      <p:sp>
        <p:nvSpPr>
          <p:cNvPr id="3" name="Содержимое 2"/>
          <p:cNvSpPr>
            <a:spLocks noGrp="1"/>
          </p:cNvSpPr>
          <p:nvPr>
            <p:ph sz="quarter" idx="1"/>
          </p:nvPr>
        </p:nvSpPr>
        <p:spPr>
          <a:xfrm>
            <a:off x="301752" y="1412776"/>
            <a:ext cx="8503920" cy="4686272"/>
          </a:xfrm>
        </p:spPr>
        <p:txBody>
          <a:bodyPr>
            <a:noAutofit/>
          </a:bodyPr>
          <a:lstStyle/>
          <a:p>
            <a:pPr algn="just">
              <a:buNone/>
            </a:pPr>
            <a:r>
              <a:rPr lang="ru-RU" sz="2400" dirty="0" smtClean="0"/>
              <a:t>   </a:t>
            </a:r>
          </a:p>
          <a:p>
            <a:pPr algn="just">
              <a:buNone/>
            </a:pPr>
            <a:r>
              <a:rPr lang="ru-RU" sz="2400" dirty="0" smtClean="0"/>
              <a:t>  4. В ряде законодательных актов устанавливаются гарантии защиты этих прав: тайна усыновления (статья 139 Семейного кодекса РФ, статья 155 УК РФ); врачебная тайна (Основы законодательства об охране здоровья граждан); тайна исповеди (Федеральный закон от 26 сентября 1997 г. N 125-ФЗ "О свободе совести и о религиозных объединениях"); тайна денежных вкладов, тайна завещания и т.д.</a:t>
            </a:r>
            <a:endParaRPr lang="ru-RU"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16</a:t>
            </a:r>
            <a:endParaRPr lang="ru-RU" dirty="0"/>
          </a:p>
        </p:txBody>
      </p:sp>
      <p:sp>
        <p:nvSpPr>
          <p:cNvPr id="3" name="Содержимое 2"/>
          <p:cNvSpPr>
            <a:spLocks noGrp="1"/>
          </p:cNvSpPr>
          <p:nvPr>
            <p:ph sz="quarter" idx="1"/>
          </p:nvPr>
        </p:nvSpPr>
        <p:spPr>
          <a:xfrm>
            <a:off x="301752" y="1527048"/>
            <a:ext cx="8503920" cy="3126088"/>
          </a:xfrm>
        </p:spPr>
        <p:txBody>
          <a:bodyPr>
            <a:normAutofit fontScale="25000" lnSpcReduction="20000"/>
          </a:bodyPr>
          <a:lstStyle/>
          <a:p>
            <a:pPr algn="just">
              <a:buNone/>
            </a:pPr>
            <a:r>
              <a:rPr lang="ru-RU" dirty="0" smtClean="0"/>
              <a:t>         </a:t>
            </a:r>
            <a:r>
              <a:rPr lang="ru-RU" sz="6400" dirty="0" smtClean="0"/>
              <a:t>5. Частная жизнь, личные и семейные тайны охраняются законом. УК РФ устанавливает уголовную ответственность за: разглашение тайны усыновления против воли усыновителя (статья 155); разглашение данных предварительного следствия и дознания, если соответствующий участник процесса был предупрежден об этом (статья 310 УК РФ); нарушение тайны переписки, телефонных переговоров, почтовых, телеграфных или иных сообщений граждан (статья 138 УК РФ); нарушение неприкосновенности жилища - незаконный обыск, незаконное выселение и иные нарушения этого права (статья 139 УК РФ). Под статью 310 УК РФ подпадают и те случаи, когда дознаватель, следователь или прокурор предупредили участников процесса о недопустимости разглашения данных о частной жизни граждан (здесь содержанием следственной тайны становятся личные и семейные тайны). УПК ограничивает возможности следственных органов при вторжении в частную жизнь человека - все эти действия могут осуществляться в четко указанных случаях и только с санкции прокурора. Лица, проводящие следственные действия (в частности, обыск), обязаны принимать меры к тому, чтобы не были оглашены выявленные в ходе этих действий обстоятельства частной жизни лиц, их личная или семейная тайна (часть 7 статьи 182 УПК). В качестве гарантии необходимо рассмотреть и возможность компенсации в случае нарушения данных прав - в таких случаях в соответствии с Положением о порядке возмещения ущерба, причиненного гражданину незаконными действиями органов дознания, предварительного следствия, прокуратуры и суда, проводятся восстановительно-компенсационные меры. Разглашение сведений о частной жизни, личных и семейных тайнах в ряде случаев наказуемо в административном или дисциплинарном порядке.</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16</a:t>
            </a:r>
            <a:endParaRPr lang="ru-RU" dirty="0"/>
          </a:p>
        </p:txBody>
      </p:sp>
      <p:sp>
        <p:nvSpPr>
          <p:cNvPr id="3" name="Содержимое 2"/>
          <p:cNvSpPr>
            <a:spLocks noGrp="1"/>
          </p:cNvSpPr>
          <p:nvPr>
            <p:ph sz="quarter" idx="1"/>
          </p:nvPr>
        </p:nvSpPr>
        <p:spPr>
          <a:xfrm>
            <a:off x="301752" y="1527048"/>
            <a:ext cx="8503920" cy="4782272"/>
          </a:xfrm>
        </p:spPr>
        <p:txBody>
          <a:bodyPr>
            <a:normAutofit fontScale="25000" lnSpcReduction="20000"/>
          </a:bodyPr>
          <a:lstStyle/>
          <a:p>
            <a:pPr algn="just">
              <a:buNone/>
            </a:pPr>
            <a:r>
              <a:rPr lang="ru-RU" sz="6200" dirty="0" smtClean="0"/>
              <a:t>       </a:t>
            </a:r>
            <a:r>
              <a:rPr lang="ru-RU" sz="7200" dirty="0" smtClean="0"/>
              <a:t>6. Наибольшие ограничения права на неприкосновенность частной жизни, сохранение личных и семейных тайн допущены при отбывании наказания в виде лишения свободы, а также в уголовном процессе и в оперативно-розыскной деятельности. В исправительно-трудовых учреждениях допускаются так называемые режимные, в том числе личные, обыски (для их проведения не нужны какие-либо конкретные основания), осуществляются цензура корреспонденции, досмотр посылок, бандеролей и передач, а также досмотр вещей и одежды лиц, входящих в исправительно-трудовое учреждение и выходящих из него. В уголовном процессе допускается разглашение сведений о частной жизни граждан при допросе свидетеля (в том числе врача) и потерпевшего, если эти сведения необходимы для установления обстоятельств, подлежащих доказыванию по уголовному делу (однако никто не обязан свидетельствовать против себя самого, своего супруга и близких родственников). Обстоятельства частной жизни могут быть установлены экспертизой (например, импотенция), освидетельствованием (например, физические дефекты), личным обыском и выемкой в помещениях (дневников, личных бумаг и т.п.), осмотром и выемкой почтово-телеграфной корреспонденции.</a:t>
            </a:r>
          </a:p>
          <a:p>
            <a:pPr>
              <a:buNone/>
            </a:pP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16</a:t>
            </a:r>
            <a:endParaRPr lang="ru-RU" dirty="0"/>
          </a:p>
        </p:txBody>
      </p:sp>
      <p:sp>
        <p:nvSpPr>
          <p:cNvPr id="3" name="Содержимое 2"/>
          <p:cNvSpPr>
            <a:spLocks noGrp="1"/>
          </p:cNvSpPr>
          <p:nvPr>
            <p:ph sz="quarter" idx="1"/>
          </p:nvPr>
        </p:nvSpPr>
        <p:spPr/>
        <p:txBody>
          <a:bodyPr>
            <a:normAutofit fontScale="55000" lnSpcReduction="20000"/>
          </a:bodyPr>
          <a:lstStyle/>
          <a:p>
            <a:pPr algn="just">
              <a:buNone/>
            </a:pPr>
            <a:r>
              <a:rPr lang="ru-RU" dirty="0" smtClean="0"/>
              <a:t>       </a:t>
            </a:r>
            <a:r>
              <a:rPr lang="ru-RU" sz="2900" dirty="0" smtClean="0"/>
              <a:t>7. Часть 2 статьи 16 указывает на недопустимость разглашения информации, которой обмениваются между собой люди. Вся эта информация не подлежит цензуре. Под информацией надо понимать не только переписку, но и телефонные переговоры, почтовые и телеграфные сообщения и всякие иные сведения, как-то: сообщения, переданные по факсу, телексу, радио, через космическую (спутниковую) связь, с использованием других технических каналов связи. В ряде случаев информация, которой обмениваются граждане, не содержит никаких личных и семейных тайн. Тем не менее и она не подлежит разглашению. Гарантии неприкосновенности информации распространяются и на письма, адресованные частному лицу, но направленные по служебному адресу. Однако статья 16 Конституции РК не имеет отношения к информации служебного характера, адресованной гражданину как должностному или иному официальному лицу (здесь действуют ведомственные правила). Должностные и иные официальные лица (работники почты, телеграфа, оперативные работники, следователи, прокуроры, специалисты и понятые, присутствовавшие при выемке корреспонденции, эксперты, переводчики и др.) несут ответственность за разглашение содержания почтово-телеграфной корреспонденции. Ответственность установлена и за разглашение иной, не прошедшей через почту и телеграф корреспонденции. Субъектом ответственности за это преступление является не только должностное, но и любое другое лицо, к которому попала корреспонденция, например лицо, занимающееся почтово-телеграфной деятельностью в частном порядке.</a:t>
            </a:r>
          </a:p>
          <a:p>
            <a:pPr>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Статья 12</a:t>
            </a:r>
            <a:endParaRPr lang="ru-RU" dirty="0"/>
          </a:p>
        </p:txBody>
      </p:sp>
      <p:sp>
        <p:nvSpPr>
          <p:cNvPr id="3" name="Содержимое 2"/>
          <p:cNvSpPr>
            <a:spLocks noGrp="1"/>
          </p:cNvSpPr>
          <p:nvPr>
            <p:ph sz="quarter" idx="1"/>
          </p:nvPr>
        </p:nvSpPr>
        <p:spPr/>
        <p:txBody>
          <a:bodyPr>
            <a:normAutofit fontScale="70000" lnSpcReduction="20000"/>
          </a:bodyPr>
          <a:lstStyle/>
          <a:p>
            <a:r>
              <a:rPr lang="ru-RU" dirty="0" smtClean="0"/>
              <a:t> 1. В Республике Крым признаются и гарантируются права и свободы</a:t>
            </a:r>
          </a:p>
          <a:p>
            <a:pPr>
              <a:buNone/>
            </a:pPr>
            <a:r>
              <a:rPr lang="ru-RU" dirty="0" smtClean="0"/>
              <a:t>     человека и гражданина согласно общепризнанным принципам и нормам международного права и в соответствии с Конституцией Российской Федерации, Конституцией Республики Крым.</a:t>
            </a:r>
          </a:p>
          <a:p>
            <a:r>
              <a:rPr lang="ru-RU" dirty="0" smtClean="0"/>
              <a:t>2. Основные права и свободы человека неотчуждаемы и принадлежат</a:t>
            </a:r>
          </a:p>
          <a:p>
            <a:pPr>
              <a:buNone/>
            </a:pPr>
            <a:r>
              <a:rPr lang="ru-RU" dirty="0" smtClean="0"/>
              <a:t>     каждому от рождения.</a:t>
            </a:r>
          </a:p>
          <a:p>
            <a:r>
              <a:rPr lang="ru-RU" dirty="0" smtClean="0"/>
              <a:t>3. Права и свободы человека и гражданина являются непосредственно</a:t>
            </a:r>
          </a:p>
          <a:p>
            <a:pPr>
              <a:buNone/>
            </a:pPr>
            <a:r>
              <a:rPr lang="ru-RU" dirty="0" smtClean="0"/>
              <a:t>     действующими. Они определяют смысл, содержание и применение законов, деятельность законодательной и исполнительной власти, местного самоуправления и обеспечиваются правосудием.</a:t>
            </a:r>
          </a:p>
          <a:p>
            <a:r>
              <a:rPr lang="ru-RU" dirty="0" smtClean="0"/>
              <a:t>4. Осуществление прав и свобод человека и гражданина не должно</a:t>
            </a:r>
          </a:p>
          <a:p>
            <a:pPr>
              <a:buNone/>
            </a:pPr>
            <a:r>
              <a:rPr lang="ru-RU" dirty="0" smtClean="0"/>
              <a:t>         нарушать права и свободы других лиц.</a:t>
            </a: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16</a:t>
            </a:r>
            <a:endParaRPr lang="ru-RU" dirty="0"/>
          </a:p>
        </p:txBody>
      </p:sp>
      <p:sp>
        <p:nvSpPr>
          <p:cNvPr id="3" name="Содержимое 2"/>
          <p:cNvSpPr>
            <a:spLocks noGrp="1"/>
          </p:cNvSpPr>
          <p:nvPr>
            <p:ph sz="quarter" idx="1"/>
          </p:nvPr>
        </p:nvSpPr>
        <p:spPr/>
        <p:txBody>
          <a:bodyPr>
            <a:normAutofit fontScale="77500" lnSpcReduction="20000"/>
          </a:bodyPr>
          <a:lstStyle/>
          <a:p>
            <a:pPr algn="just">
              <a:buNone/>
            </a:pPr>
            <a:r>
              <a:rPr lang="ru-RU" dirty="0" smtClean="0"/>
              <a:t>     8. Не относятся к переписке, почтовым и иным сообщениям (часть 2 статьи 16) почтовые контейнеры, посылки и бандероли, если они представляют лишь материальную ценность. Но поскольку они все же могут содержать информацию о частной жизни граждан в ее вещном или письменном выражении, на них распространяется формулировка части 1 статьи 16 Конституции РК. Конституция требует судебного решения для всякого ограничения тайны переписки, телефонных переговоров, почтовых, телеграфных и иных сообщений. Это требование распространяется на лиц, ведущих дознание и предварительное следствие, оперативно-розыскную деятельность. Они могут произвести осмотр и выемку почтово-телеграфной корреспонденции и прослушать телефонные переговоры не иначе как на основании судебного решения.  </a:t>
            </a:r>
          </a:p>
          <a:p>
            <a:pPr algn="just">
              <a:buNone/>
            </a:pP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16</a:t>
            </a:r>
            <a:endParaRPr lang="ru-RU" dirty="0"/>
          </a:p>
        </p:txBody>
      </p:sp>
      <p:sp>
        <p:nvSpPr>
          <p:cNvPr id="3" name="Содержимое 2"/>
          <p:cNvSpPr>
            <a:spLocks noGrp="1"/>
          </p:cNvSpPr>
          <p:nvPr>
            <p:ph sz="quarter" idx="1"/>
          </p:nvPr>
        </p:nvSpPr>
        <p:spPr/>
        <p:txBody>
          <a:bodyPr>
            <a:normAutofit/>
          </a:bodyPr>
          <a:lstStyle/>
          <a:p>
            <a:pPr algn="just">
              <a:buNone/>
            </a:pPr>
            <a:r>
              <a:rPr lang="ru-RU" dirty="0" smtClean="0"/>
              <a:t>9. Запрет разглашать сведения о частной жизни граждан установлен в статье 15 Федерального закона от 17 июля 1999 г. N 176-ФЗ "О почтовой связи", предусматривающей, что "осмотр и вскрытие почтовых отправлений, осмотр их вложений, а также иные ограничения тайны связи допускаются только на основании судебного решения".</a:t>
            </a:r>
          </a:p>
          <a:p>
            <a:pPr algn="just">
              <a:buNone/>
            </a:pP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Статья 17</a:t>
            </a:r>
            <a:endParaRPr lang="ru-RU" dirty="0"/>
          </a:p>
        </p:txBody>
      </p:sp>
      <p:sp>
        <p:nvSpPr>
          <p:cNvPr id="3" name="Содержимое 2"/>
          <p:cNvSpPr>
            <a:spLocks noGrp="1"/>
          </p:cNvSpPr>
          <p:nvPr>
            <p:ph sz="quarter" idx="1"/>
          </p:nvPr>
        </p:nvSpPr>
        <p:spPr>
          <a:xfrm>
            <a:off x="323528" y="1484784"/>
            <a:ext cx="8503920" cy="4572000"/>
          </a:xfrm>
        </p:spPr>
        <p:txBody>
          <a:bodyPr>
            <a:normAutofit/>
          </a:bodyPr>
          <a:lstStyle/>
          <a:p>
            <a:pPr algn="just"/>
            <a:r>
              <a:rPr lang="ru-RU" dirty="0" smtClean="0"/>
              <a:t>1. Сбор, хранение, использование и распространение информации о частной жизни лица без его согласия не допускаются.</a:t>
            </a:r>
          </a:p>
          <a:p>
            <a:pPr algn="just"/>
            <a:r>
              <a:rPr lang="ru-RU" dirty="0" smtClean="0"/>
              <a:t>2. Органы государственной власти и органы местного самоуправления, их должностные лица обязаны обеспечить каждому возможность ознакомления с документами и материалами, непосредственно затрагивающими его права и свободы, если иное не предусмотрено законом.</a:t>
            </a: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17</a:t>
            </a:r>
            <a:endParaRPr lang="ru-RU" dirty="0"/>
          </a:p>
        </p:txBody>
      </p:sp>
      <p:sp>
        <p:nvSpPr>
          <p:cNvPr id="3" name="Содержимое 2"/>
          <p:cNvSpPr>
            <a:spLocks noGrp="1"/>
          </p:cNvSpPr>
          <p:nvPr>
            <p:ph sz="quarter" idx="1"/>
          </p:nvPr>
        </p:nvSpPr>
        <p:spPr/>
        <p:txBody>
          <a:bodyPr>
            <a:normAutofit fontScale="92500" lnSpcReduction="20000"/>
          </a:bodyPr>
          <a:lstStyle/>
          <a:p>
            <a:pPr algn="just">
              <a:buNone/>
            </a:pPr>
            <a:r>
              <a:rPr lang="ru-RU" dirty="0" smtClean="0"/>
              <a:t>1. Резкое усиление процессов информатизации в обществе, связанные с этим явлением новые возможности и опасности обусловили принятие как в зарубежной, так и в отечественной практике целого ряда новых конституционных норм и конструкций. Примером этого является содержание статьи 17. Норма Конституции сформулирована широко, что обязывает всех соблюдать установленный порядок сбора, хранения, использования и распространения информации о частной жизни лица. Эта обязанность возлагается не только на государственные органы власти и управления, предприятия и организации, но и на коммерческие и общественные организации и предприятия, а также на граждан.</a:t>
            </a:r>
          </a:p>
          <a:p>
            <a:pPr>
              <a:buNone/>
            </a:pP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17</a:t>
            </a:r>
            <a:endParaRPr lang="ru-RU" dirty="0"/>
          </a:p>
        </p:txBody>
      </p:sp>
      <p:sp>
        <p:nvSpPr>
          <p:cNvPr id="3" name="Содержимое 2"/>
          <p:cNvSpPr>
            <a:spLocks noGrp="1"/>
          </p:cNvSpPr>
          <p:nvPr>
            <p:ph sz="quarter" idx="1"/>
          </p:nvPr>
        </p:nvSpPr>
        <p:spPr/>
        <p:txBody>
          <a:bodyPr>
            <a:normAutofit fontScale="77500" lnSpcReduction="20000"/>
          </a:bodyPr>
          <a:lstStyle/>
          <a:p>
            <a:pPr algn="just">
              <a:buNone/>
            </a:pPr>
            <a:r>
              <a:rPr lang="ru-RU" dirty="0" smtClean="0"/>
              <a:t>2. Часть 2 статьи 17 возлагает на органы государственной власти и местного самоуправления, на должностных лиц этих органов обязанность обеспечить возможность ознакомления каждого с документами и материалами, непосредственно затрагивающими его права и свободы. В развитие Конституции Президент Российской Федерации 31 декабря 1993 г. подписал Указ "О дополнительных гарантиях права граждан на информацию". Согласно Указу деятельность государственных органов, организаций и предприятий, общественных объединений, должностных лиц должна осуществляться на принципах информационной открытости, что выражается в доступности для граждан информации, представляющей общественный интерес или затрагивающей их личные интересы, а также в систематическом информировании граждан о предполагаемых или принятых решениях.</a:t>
            </a:r>
          </a:p>
          <a:p>
            <a:pPr>
              <a:buNone/>
            </a:pP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Статья 18</a:t>
            </a:r>
            <a:endParaRPr lang="ru-RU" dirty="0"/>
          </a:p>
        </p:txBody>
      </p:sp>
      <p:sp>
        <p:nvSpPr>
          <p:cNvPr id="3" name="Содержимое 2"/>
          <p:cNvSpPr>
            <a:spLocks noGrp="1"/>
          </p:cNvSpPr>
          <p:nvPr>
            <p:ph sz="quarter" idx="1"/>
          </p:nvPr>
        </p:nvSpPr>
        <p:spPr/>
        <p:txBody>
          <a:bodyPr/>
          <a:lstStyle/>
          <a:p>
            <a:pPr algn="just">
              <a:buNone/>
            </a:pPr>
            <a:r>
              <a:rPr lang="ru-RU" dirty="0" smtClean="0"/>
              <a:t>    </a:t>
            </a:r>
          </a:p>
          <a:p>
            <a:pPr algn="just">
              <a:buNone/>
            </a:pPr>
            <a:r>
              <a:rPr lang="ru-RU" dirty="0" smtClean="0"/>
              <a:t>    Жилище неприкосновенно. Никто не вправе проникать в жилище против воли проживающих в нем лиц иначе как в случаях, установленных федеральным законом, или на основании судебного решения.</a:t>
            </a: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18</a:t>
            </a:r>
            <a:endParaRPr lang="ru-RU" dirty="0"/>
          </a:p>
        </p:txBody>
      </p:sp>
      <p:sp>
        <p:nvSpPr>
          <p:cNvPr id="3" name="Содержимое 2"/>
          <p:cNvSpPr>
            <a:spLocks noGrp="1"/>
          </p:cNvSpPr>
          <p:nvPr>
            <p:ph sz="quarter" idx="1"/>
          </p:nvPr>
        </p:nvSpPr>
        <p:spPr/>
        <p:txBody>
          <a:bodyPr/>
          <a:lstStyle/>
          <a:p>
            <a:pPr algn="just">
              <a:buNone/>
            </a:pPr>
            <a:r>
              <a:rPr lang="ru-RU" dirty="0" smtClean="0"/>
              <a:t>1. Правом на охрану жилища обладают лица, являющиеся его собственниками, законными арендаторами или проживающие по договору найма. Причем жилищем признается и место временного пребывания человека, и если в жилище вселяются люди, имеющие на то право, то их действия не являются нарушением неприкосновенности, в том числе не требуют согласия остальных проживающих.</a:t>
            </a:r>
          </a:p>
          <a:p>
            <a:pPr>
              <a:buNone/>
            </a:pPr>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18</a:t>
            </a:r>
            <a:endParaRPr lang="ru-RU" dirty="0"/>
          </a:p>
        </p:txBody>
      </p:sp>
      <p:sp>
        <p:nvSpPr>
          <p:cNvPr id="3" name="Содержимое 2"/>
          <p:cNvSpPr>
            <a:spLocks noGrp="1"/>
          </p:cNvSpPr>
          <p:nvPr>
            <p:ph sz="quarter" idx="1"/>
          </p:nvPr>
        </p:nvSpPr>
        <p:spPr/>
        <p:txBody>
          <a:bodyPr/>
          <a:lstStyle/>
          <a:p>
            <a:pPr algn="just">
              <a:buNone/>
            </a:pPr>
            <a:r>
              <a:rPr lang="ru-RU" dirty="0" smtClean="0"/>
              <a:t>2. Допускается проникновение в жилище против воли проживающих в нем лиц в случаях, указанных федеральным законом, или на основании судебного решения. К таким федеральным законам относятся Уголовно-процессуальный кодекс РФ (обыск, выемка - статьи 182 - 183 УПК), Закон РФ от 07 февраля 2011 г. N 3 – Ф3 "О полиции", Федеральный закон от 21 декабря 1994 г. N 69-ФЗ "О пожарной безопасности" и др.</a:t>
            </a:r>
          </a:p>
          <a:p>
            <a:pPr>
              <a:buNone/>
            </a:pPr>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Статья 19</a:t>
            </a:r>
            <a:endParaRPr lang="ru-RU" dirty="0"/>
          </a:p>
        </p:txBody>
      </p:sp>
      <p:sp>
        <p:nvSpPr>
          <p:cNvPr id="3" name="Содержимое 2"/>
          <p:cNvSpPr>
            <a:spLocks noGrp="1"/>
          </p:cNvSpPr>
          <p:nvPr>
            <p:ph sz="quarter" idx="1"/>
          </p:nvPr>
        </p:nvSpPr>
        <p:spPr/>
        <p:txBody>
          <a:bodyPr/>
          <a:lstStyle/>
          <a:p>
            <a:pPr algn="just"/>
            <a:r>
              <a:rPr lang="ru-RU" dirty="0" smtClean="0"/>
              <a:t>1. Каждый вправе определять и указывать свою национальную принадлежность. Никто не может быть принужден к определению и указанию своей национальной принадлежности.</a:t>
            </a:r>
          </a:p>
          <a:p>
            <a:pPr algn="just"/>
            <a:r>
              <a:rPr lang="ru-RU" dirty="0" smtClean="0"/>
              <a:t>2. Каждый имеет право на пользование родным языком, на свободный выбор языка общения, воспитания, обучения и творчества.</a:t>
            </a:r>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19</a:t>
            </a:r>
            <a:endParaRPr lang="ru-RU" dirty="0"/>
          </a:p>
        </p:txBody>
      </p:sp>
      <p:sp>
        <p:nvSpPr>
          <p:cNvPr id="3" name="Содержимое 2"/>
          <p:cNvSpPr>
            <a:spLocks noGrp="1"/>
          </p:cNvSpPr>
          <p:nvPr>
            <p:ph sz="quarter" idx="1"/>
          </p:nvPr>
        </p:nvSpPr>
        <p:spPr/>
        <p:txBody>
          <a:bodyPr/>
          <a:lstStyle/>
          <a:p>
            <a:pPr algn="just">
              <a:buNone/>
            </a:pPr>
            <a:endParaRPr lang="ru-RU" dirty="0" smtClean="0"/>
          </a:p>
          <a:p>
            <a:pPr algn="just">
              <a:buNone/>
            </a:pPr>
            <a:r>
              <a:rPr lang="ru-RU" dirty="0" smtClean="0"/>
              <a:t>1. Национальность - явление, определяемое совокупностью ряда факторов, прежде всего языком, приверженностью к традициям и культуре определенного народа. Это самоидентификация человека, связанная с осознанием им принадлежности к тому или иному народу (этносу).</a:t>
            </a:r>
          </a:p>
          <a:p>
            <a:pPr>
              <a:buNone/>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534400" cy="648072"/>
          </a:xfrm>
        </p:spPr>
        <p:txBody>
          <a:bodyPr>
            <a:normAutofit/>
          </a:bodyPr>
          <a:lstStyle/>
          <a:p>
            <a:r>
              <a:rPr lang="ru-RU" dirty="0" smtClean="0"/>
              <a:t>Комментарии к статье 12</a:t>
            </a:r>
            <a:endParaRPr lang="ru-RU" dirty="0"/>
          </a:p>
        </p:txBody>
      </p:sp>
      <p:sp>
        <p:nvSpPr>
          <p:cNvPr id="3" name="Содержимое 2"/>
          <p:cNvSpPr>
            <a:spLocks noGrp="1"/>
          </p:cNvSpPr>
          <p:nvPr>
            <p:ph sz="quarter" idx="1"/>
          </p:nvPr>
        </p:nvSpPr>
        <p:spPr/>
        <p:txBody>
          <a:bodyPr>
            <a:normAutofit/>
          </a:bodyPr>
          <a:lstStyle/>
          <a:p>
            <a:pPr>
              <a:buNone/>
            </a:pPr>
            <a:r>
              <a:rPr lang="ru-RU" sz="4900" dirty="0" smtClean="0"/>
              <a:t> </a:t>
            </a:r>
          </a:p>
          <a:p>
            <a:endParaRPr lang="ru-RU" dirty="0"/>
          </a:p>
        </p:txBody>
      </p:sp>
      <p:sp>
        <p:nvSpPr>
          <p:cNvPr id="47106" name="Rectangle 2"/>
          <p:cNvSpPr>
            <a:spLocks noChangeArrowheads="1"/>
          </p:cNvSpPr>
          <p:nvPr/>
        </p:nvSpPr>
        <p:spPr bwMode="auto">
          <a:xfrm>
            <a:off x="323528" y="1772816"/>
            <a:ext cx="8568952"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1" fontAlgn="base" latinLnBrk="0" hangingPunct="1">
              <a:lnSpc>
                <a:spcPct val="100000"/>
              </a:lnSpc>
              <a:spcBef>
                <a:spcPct val="0"/>
              </a:spcBef>
              <a:spcAft>
                <a:spcPct val="0"/>
              </a:spcAft>
              <a:buClrTx/>
              <a:buSzTx/>
              <a:buFontTx/>
              <a:buAutoNum type="arabicPeriod"/>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Статья 12 признает принципы и нормы международного права. Следовательно, на территории Республики Крым должны соблюдаться Всеобщая декларация прав человека, международные пакты о правах человека, все ратифицированные Россией конвенции о правах и свободах.  </a:t>
            </a:r>
            <a:endParaRPr kumimoji="0" lang="ru-RU" sz="2800" b="0" i="0" u="none" strike="noStrike" cap="none" normalizeH="0" baseline="0" dirty="0" smtClean="0">
              <a:ln>
                <a:noFill/>
              </a:ln>
              <a:solidFill>
                <a:schemeClr val="tx1"/>
              </a:solidFill>
              <a:effectLst/>
              <a:latin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19</a:t>
            </a:r>
            <a:endParaRPr lang="ru-RU" dirty="0"/>
          </a:p>
        </p:txBody>
      </p:sp>
      <p:sp>
        <p:nvSpPr>
          <p:cNvPr id="3" name="Содержимое 2"/>
          <p:cNvSpPr>
            <a:spLocks noGrp="1"/>
          </p:cNvSpPr>
          <p:nvPr>
            <p:ph sz="quarter" idx="1"/>
          </p:nvPr>
        </p:nvSpPr>
        <p:spPr/>
        <p:txBody>
          <a:bodyPr>
            <a:normAutofit lnSpcReduction="10000"/>
          </a:bodyPr>
          <a:lstStyle/>
          <a:p>
            <a:pPr algn="just">
              <a:buNone/>
            </a:pPr>
            <a:r>
              <a:rPr lang="ru-RU" dirty="0" smtClean="0"/>
              <a:t>2. Комплекс прав, связанных с национальной принадлежностью, отражает специфику многонациональной Республики Крым и России. Согласно статье 19 Конституции "каждый вправе определять свою национальную принадлежность". Дополнительной правовой гарантией равноправия независимо от национальности является конституционная норма о том, что "никто не может быть принужден к определению и указанию своей национальной принадлежности".  </a:t>
            </a:r>
          </a:p>
          <a:p>
            <a:pPr>
              <a:buNone/>
            </a:pP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19</a:t>
            </a:r>
            <a:endParaRPr lang="ru-RU" dirty="0"/>
          </a:p>
        </p:txBody>
      </p:sp>
      <p:sp>
        <p:nvSpPr>
          <p:cNvPr id="3" name="Содержимое 2"/>
          <p:cNvSpPr>
            <a:spLocks noGrp="1"/>
          </p:cNvSpPr>
          <p:nvPr>
            <p:ph sz="quarter" idx="1"/>
          </p:nvPr>
        </p:nvSpPr>
        <p:spPr/>
        <p:txBody>
          <a:bodyPr>
            <a:normAutofit lnSpcReduction="10000"/>
          </a:bodyPr>
          <a:lstStyle/>
          <a:p>
            <a:pPr algn="just">
              <a:buNone/>
            </a:pPr>
            <a:r>
              <a:rPr lang="ru-RU" dirty="0" smtClean="0"/>
              <a:t>3. Право каждого определять и указывать свою национальную принадлежность не означает, что во всех документах, которые касаются этого человека, эта определяемая им национальная принадлежность может быть указана. Это лишь значит, что если в документе, касающемся данного человека, ему предложено указать свою национальность, то он это делает по своему разумению. Более того, в соответствии с той же статьей он может не указывать своей национальности, даже если документ это требует.</a:t>
            </a:r>
          </a:p>
          <a:p>
            <a:pPr>
              <a:buNone/>
            </a:pPr>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19</a:t>
            </a:r>
            <a:endParaRPr lang="ru-RU" dirty="0"/>
          </a:p>
        </p:txBody>
      </p:sp>
      <p:sp>
        <p:nvSpPr>
          <p:cNvPr id="3" name="Содержимое 2"/>
          <p:cNvSpPr>
            <a:spLocks noGrp="1"/>
          </p:cNvSpPr>
          <p:nvPr>
            <p:ph sz="quarter" idx="1"/>
          </p:nvPr>
        </p:nvSpPr>
        <p:spPr/>
        <p:txBody>
          <a:bodyPr>
            <a:normAutofit fontScale="92500" lnSpcReduction="10000"/>
          </a:bodyPr>
          <a:lstStyle/>
          <a:p>
            <a:pPr algn="just">
              <a:buNone/>
            </a:pPr>
            <a:r>
              <a:rPr lang="ru-RU" dirty="0" smtClean="0"/>
              <a:t>4. Какие сведения о человеке вносятся в документ, диктуется задачами документа и определяется его автором. Например, форма, заполняемая при поселении в гостиницу, не имеет графы "Национальность". Существует множество и иных документов без такой графы. Во всех документах, автором которых является сам гражданин (например, автобиография, любое заявление или петиция и т.д.), он волен указывать свою национальную принадлежность. Это и есть способ реализации его права "определять и указывать свою национальную принадлежность".</a:t>
            </a:r>
          </a:p>
          <a:p>
            <a:pPr>
              <a:buNone/>
            </a:pPr>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19</a:t>
            </a:r>
            <a:endParaRPr lang="ru-RU" dirty="0"/>
          </a:p>
        </p:txBody>
      </p:sp>
      <p:sp>
        <p:nvSpPr>
          <p:cNvPr id="3" name="Содержимое 2"/>
          <p:cNvSpPr>
            <a:spLocks noGrp="1"/>
          </p:cNvSpPr>
          <p:nvPr>
            <p:ph sz="quarter" idx="1"/>
          </p:nvPr>
        </p:nvSpPr>
        <p:spPr/>
        <p:txBody>
          <a:bodyPr>
            <a:normAutofit fontScale="92500" lnSpcReduction="20000"/>
          </a:bodyPr>
          <a:lstStyle/>
          <a:p>
            <a:pPr algn="just">
              <a:buNone/>
            </a:pPr>
            <a:r>
              <a:rPr lang="ru-RU" dirty="0" smtClean="0"/>
              <a:t>   5. Право, предусмотренное частью 2 статьи 19, - это неотъемлемое право гражданина РФ. Гражданин может пользоваться своим языком, где бы он ни находился, имеет равные языковые права независимо от происхождения, социального и имущественного положения, расовой и национальной принадлежности, пола, образования, отношения к религии и места проживания.</a:t>
            </a:r>
          </a:p>
          <a:p>
            <a:pPr algn="just">
              <a:buNone/>
            </a:pPr>
            <a:r>
              <a:rPr lang="ru-RU" dirty="0" smtClean="0"/>
              <a:t>   Свободен человек и в языке творческой деятельности. Он вправе писать стихи и прозу, научные и публицистические произведения, заниматься театральной и концертной деятельностью на любом удобном для него языке.</a:t>
            </a:r>
          </a:p>
          <a:p>
            <a:pPr>
              <a:buNone/>
            </a:pPr>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Статья 20</a:t>
            </a:r>
            <a:endParaRPr lang="ru-RU" dirty="0"/>
          </a:p>
        </p:txBody>
      </p:sp>
      <p:sp>
        <p:nvSpPr>
          <p:cNvPr id="3" name="Содержимое 2"/>
          <p:cNvSpPr>
            <a:spLocks noGrp="1"/>
          </p:cNvSpPr>
          <p:nvPr>
            <p:ph sz="quarter" idx="1"/>
          </p:nvPr>
        </p:nvSpPr>
        <p:spPr/>
        <p:txBody>
          <a:bodyPr/>
          <a:lstStyle/>
          <a:p>
            <a:pPr algn="just"/>
            <a:endParaRPr lang="ru-RU" dirty="0" smtClean="0"/>
          </a:p>
          <a:p>
            <a:pPr algn="just"/>
            <a:r>
              <a:rPr lang="ru-RU" dirty="0" smtClean="0"/>
              <a:t>Каждый, кто законно находится на территории Республики Крым, имеет право свободно передвигаться, выбирать место пребывания и жительства в соответствии с федеральным законом.</a:t>
            </a:r>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20 </a:t>
            </a:r>
            <a:endParaRPr lang="ru-RU" dirty="0"/>
          </a:p>
        </p:txBody>
      </p:sp>
      <p:sp>
        <p:nvSpPr>
          <p:cNvPr id="3" name="Содержимое 2"/>
          <p:cNvSpPr>
            <a:spLocks noGrp="1"/>
          </p:cNvSpPr>
          <p:nvPr>
            <p:ph sz="quarter" idx="1"/>
          </p:nvPr>
        </p:nvSpPr>
        <p:spPr/>
        <p:txBody>
          <a:bodyPr>
            <a:normAutofit fontScale="92500" lnSpcReduction="10000"/>
          </a:bodyPr>
          <a:lstStyle/>
          <a:p>
            <a:pPr algn="just">
              <a:buNone/>
            </a:pPr>
            <a:r>
              <a:rPr lang="ru-RU" dirty="0" smtClean="0"/>
              <a:t>1. Одним из важнейших прав человека является право на свободу передвижения и поселения (выбор места пребывания и места жительства). Это право гарантировано основными международными документами в области прав человека, участницей которых является и Российская Федерация (Международный пакт о гражданских и политических правах 1966 г., Европейская конвенция о правах человека). Положение Конституции раскрывается в Законе РФ от 25 июня 1993 г. N 5242-1 "О праве граждан Российской Федерации на свободу передвижения, выбор места пребывания и жительства в пределах Российской Федерации".</a:t>
            </a:r>
          </a:p>
          <a:p>
            <a:pPr>
              <a:buNone/>
            </a:pPr>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20</a:t>
            </a:r>
            <a:endParaRPr lang="ru-RU" dirty="0"/>
          </a:p>
        </p:txBody>
      </p:sp>
      <p:sp>
        <p:nvSpPr>
          <p:cNvPr id="3" name="Содержимое 2"/>
          <p:cNvSpPr>
            <a:spLocks noGrp="1"/>
          </p:cNvSpPr>
          <p:nvPr>
            <p:ph sz="quarter" idx="1"/>
          </p:nvPr>
        </p:nvSpPr>
        <p:spPr/>
        <p:txBody>
          <a:bodyPr>
            <a:normAutofit fontScale="47500" lnSpcReduction="20000"/>
          </a:bodyPr>
          <a:lstStyle/>
          <a:p>
            <a:pPr algn="just">
              <a:buNone/>
            </a:pPr>
            <a:r>
              <a:rPr lang="ru-RU" sz="3100" dirty="0" smtClean="0"/>
              <a:t>     </a:t>
            </a:r>
            <a:r>
              <a:rPr lang="ru-RU" sz="4200" dirty="0" smtClean="0"/>
              <a:t>2. Свобода передвижения, выбор места жительства и места пребывания в соответствии с Законом "О праве граждан Российской Федерации на свободу передвижения, выбор места пребывания и жительства в пределах Российской Федерации" могут быть ограничены по основаниям, предусмотренным статьей 8: "...в пограничной полосе; в закрытых военных городках; в закрытых административно-территориальных образованиях; в зонах экологического бедствия; на отдельных территориях и в населенных пунктах, где в случае опасности распространения инфекционных и массовых неинфекционных заболеваний и отравлений людей введены особые условия и режимы проживания населения и хозяйственной деятельности; на территориях, где введено чрезвычайное или военное положение". Список ограничений, приведенный в Законе, является исчерпывающим и не подлежит расширительному толкованию.</a:t>
            </a:r>
          </a:p>
          <a:p>
            <a:pPr>
              <a:buNone/>
            </a:pPr>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20</a:t>
            </a:r>
            <a:endParaRPr lang="ru-RU" dirty="0"/>
          </a:p>
        </p:txBody>
      </p:sp>
      <p:sp>
        <p:nvSpPr>
          <p:cNvPr id="3" name="Содержимое 2"/>
          <p:cNvSpPr>
            <a:spLocks noGrp="1"/>
          </p:cNvSpPr>
          <p:nvPr>
            <p:ph sz="quarter" idx="1"/>
          </p:nvPr>
        </p:nvSpPr>
        <p:spPr/>
        <p:txBody>
          <a:bodyPr/>
          <a:lstStyle/>
          <a:p>
            <a:pPr algn="just">
              <a:buNone/>
            </a:pPr>
            <a:r>
              <a:rPr lang="ru-RU" dirty="0" smtClean="0"/>
              <a:t>3. </a:t>
            </a:r>
            <a:r>
              <a:rPr lang="ru-RU" dirty="0" smtClean="0"/>
              <a:t>Согласно Конституции право на свободу передвижения состоит из двух основных элементов: первое - право для каждого, кто законно находится на территории РФ, свободно передвигаться по ее территории и выбирать место жительства; второе - право выезжать за пределы РФ и право граждан РФ беспрепятственно возвращаться в Россию.</a:t>
            </a:r>
          </a:p>
          <a:p>
            <a:pPr>
              <a:buNone/>
            </a:pPr>
            <a:endParaRPr lang="ru-R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Статья 21</a:t>
            </a:r>
            <a:endParaRPr lang="ru-RU" dirty="0"/>
          </a:p>
        </p:txBody>
      </p:sp>
      <p:sp>
        <p:nvSpPr>
          <p:cNvPr id="3" name="Содержимое 2"/>
          <p:cNvSpPr>
            <a:spLocks noGrp="1"/>
          </p:cNvSpPr>
          <p:nvPr>
            <p:ph sz="quarter" idx="1"/>
          </p:nvPr>
        </p:nvSpPr>
        <p:spPr/>
        <p:txBody>
          <a:bodyPr/>
          <a:lstStyle/>
          <a:p>
            <a:pPr algn="just"/>
            <a:endParaRPr lang="ru-RU" dirty="0" smtClean="0"/>
          </a:p>
          <a:p>
            <a:pPr algn="just"/>
            <a:r>
              <a:rPr lang="ru-RU" dirty="0" smtClean="0"/>
              <a:t>Каждому гарантируется свобода совести, свобода вероисповедания, включая право исповедовать индивидуально или совместно с другими любую религию или не исповедовать никакой, свободно выбирать, иметь и распространять религиозные и иные убеждения и действовать в соответствии с ними.</a:t>
            </a:r>
            <a:endParaRPr lang="ru-R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21</a:t>
            </a:r>
            <a:endParaRPr lang="ru-RU" dirty="0"/>
          </a:p>
        </p:txBody>
      </p:sp>
      <p:sp>
        <p:nvSpPr>
          <p:cNvPr id="3" name="Содержимое 2"/>
          <p:cNvSpPr>
            <a:spLocks noGrp="1"/>
          </p:cNvSpPr>
          <p:nvPr>
            <p:ph sz="quarter" idx="1"/>
          </p:nvPr>
        </p:nvSpPr>
        <p:spPr/>
        <p:txBody>
          <a:bodyPr/>
          <a:lstStyle/>
          <a:p>
            <a:pPr algn="just">
              <a:buNone/>
            </a:pPr>
            <a:r>
              <a:rPr lang="ru-RU" dirty="0" smtClean="0"/>
              <a:t>   1. Свобода совести и вероисповедания заключается в свободе принятия или непринятия религиозных верований, исповедовать индивидуально, а также совместно с другими лицами любую религию или не исповедовать никакой. Никакая религия не может устанавливаться в качестве государственной или обязательной.</a:t>
            </a:r>
          </a:p>
          <a:p>
            <a:pPr>
              <a:buNone/>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a:bodyPr>
          <a:lstStyle/>
          <a:p>
            <a:pPr marL="0" lvl="0" indent="0" algn="just" eaLnBrk="0" fontAlgn="base" hangingPunct="0">
              <a:spcBef>
                <a:spcPct val="0"/>
              </a:spcBef>
              <a:spcAft>
                <a:spcPct val="0"/>
              </a:spcAft>
              <a:buClrTx/>
              <a:buSzTx/>
              <a:buNone/>
            </a:pPr>
            <a:r>
              <a:rPr lang="ru-RU" dirty="0" smtClean="0">
                <a:latin typeface="Times New Roman" pitchFamily="18" charset="0"/>
                <a:ea typeface="Times New Roman" pitchFamily="18" charset="0"/>
                <a:cs typeface="Times New Roman" pitchFamily="18" charset="0"/>
              </a:rPr>
              <a:t>2. Конституция определяет основные свойства прав и свобод, </a:t>
            </a:r>
            <a:r>
              <a:rPr lang="ru-RU" dirty="0" smtClean="0">
                <a:latin typeface="Times New Roman" pitchFamily="18" charset="0"/>
                <a:ea typeface="Times New Roman" pitchFamily="18" charset="0"/>
                <a:cs typeface="Times New Roman" pitchFamily="18" charset="0"/>
              </a:rPr>
              <a:t>в </a:t>
            </a:r>
            <a:r>
              <a:rPr lang="ru-RU" dirty="0" smtClean="0">
                <a:latin typeface="Times New Roman" pitchFamily="18" charset="0"/>
                <a:ea typeface="Times New Roman" pitchFamily="18" charset="0"/>
                <a:cs typeface="Times New Roman" pitchFamily="18" charset="0"/>
              </a:rPr>
              <a:t>соответствии Конституции РФ.</a:t>
            </a:r>
          </a:p>
          <a:p>
            <a:pPr marL="0" lvl="0" indent="0" algn="just" eaLnBrk="0" fontAlgn="base" hangingPunct="0">
              <a:spcBef>
                <a:spcPct val="0"/>
              </a:spcBef>
              <a:spcAft>
                <a:spcPct val="0"/>
              </a:spcAft>
              <a:buClrTx/>
              <a:buSzTx/>
              <a:buNone/>
            </a:pPr>
            <a:r>
              <a:rPr lang="ru-RU" dirty="0" smtClean="0">
                <a:latin typeface="Arial" pitchFamily="34" charset="0"/>
              </a:rPr>
              <a:t> </a:t>
            </a:r>
            <a:r>
              <a:rPr lang="ru-RU" dirty="0" err="1" smtClean="0">
                <a:latin typeface="Times New Roman" pitchFamily="18" charset="0"/>
                <a:ea typeface="Times New Roman" pitchFamily="18" charset="0"/>
                <a:cs typeface="Times New Roman" pitchFamily="18" charset="0"/>
              </a:rPr>
              <a:t>Неотчуждаемость</a:t>
            </a:r>
            <a:r>
              <a:rPr lang="ru-RU" dirty="0" smtClean="0">
                <a:latin typeface="Times New Roman" pitchFamily="18" charset="0"/>
                <a:ea typeface="Times New Roman" pitchFamily="18" charset="0"/>
                <a:cs typeface="Times New Roman" pitchFamily="18" charset="0"/>
              </a:rPr>
              <a:t> - т.е. ни одно из прав не может быть изъято государством или ограничено в объеме без указания этих ограничений (лишь в строго установленных случаях - на основе Конституции и закона).</a:t>
            </a:r>
            <a:endParaRPr lang="ru-RU" dirty="0" smtClean="0">
              <a:latin typeface="Arial" pitchFamily="34" charset="0"/>
            </a:endParaRPr>
          </a:p>
          <a:p>
            <a:pPr marL="0" lvl="0" indent="0" algn="just" eaLnBrk="0" fontAlgn="base" hangingPunct="0">
              <a:spcBef>
                <a:spcPct val="0"/>
              </a:spcBef>
              <a:spcAft>
                <a:spcPct val="0"/>
              </a:spcAft>
              <a:buClrTx/>
              <a:buSzTx/>
              <a:buNone/>
            </a:pPr>
            <a:r>
              <a:rPr lang="ru-RU" dirty="0" smtClean="0">
                <a:latin typeface="Times New Roman" pitchFamily="18" charset="0"/>
                <a:ea typeface="Times New Roman" pitchFamily="18" charset="0"/>
                <a:cs typeface="Times New Roman" pitchFamily="18" charset="0"/>
              </a:rPr>
              <a:t>Естественный характер - т.е. момент возникновения основных прав совпадает с моментом рождения человека.</a:t>
            </a:r>
            <a:endParaRPr lang="ru-RU" dirty="0" smtClean="0">
              <a:latin typeface="Arial"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21</a:t>
            </a:r>
            <a:endParaRPr lang="ru-RU" dirty="0"/>
          </a:p>
        </p:txBody>
      </p:sp>
      <p:sp>
        <p:nvSpPr>
          <p:cNvPr id="3" name="Содержимое 2"/>
          <p:cNvSpPr>
            <a:spLocks noGrp="1"/>
          </p:cNvSpPr>
          <p:nvPr>
            <p:ph sz="quarter" idx="1"/>
          </p:nvPr>
        </p:nvSpPr>
        <p:spPr/>
        <p:txBody>
          <a:bodyPr>
            <a:normAutofit fontScale="85000" lnSpcReduction="20000"/>
          </a:bodyPr>
          <a:lstStyle/>
          <a:p>
            <a:pPr algn="just">
              <a:buNone/>
            </a:pPr>
            <a:r>
              <a:rPr lang="ru-RU" dirty="0" smtClean="0"/>
              <a:t>     2. Никто не может быть принужден в выборе религии, смене вероисповедания. Допускается религиозное многообразие. Федеральный закон от 26 сентября 1997 г. N 125-ФЗ "О свободе совести и о религиозных объединениях" соответствует данной статье Конституции и гарантирует, что государство (так как Республика Крым - светское государство) гарантирует право каждого на свободу совести и свободу вероисповедания, в том числе право исповедовать индивидуально или совместно с другими любую религию или не исповедовать никакой, свободно выбирать и менять, иметь и распространять религиозные и иные убеждения и действовать в соответствии с ними. Нарушение данных прав ведет к ответственности, предусмотренной в российском законодательстве.</a:t>
            </a:r>
          </a:p>
          <a:p>
            <a:pPr>
              <a:buNone/>
            </a:pPr>
            <a:endParaRPr lang="ru-R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Статья 22</a:t>
            </a:r>
            <a:endParaRPr lang="ru-RU" dirty="0"/>
          </a:p>
        </p:txBody>
      </p:sp>
      <p:sp>
        <p:nvSpPr>
          <p:cNvPr id="3" name="Содержимое 2"/>
          <p:cNvSpPr>
            <a:spLocks noGrp="1"/>
          </p:cNvSpPr>
          <p:nvPr>
            <p:ph sz="quarter" idx="1"/>
          </p:nvPr>
        </p:nvSpPr>
        <p:spPr/>
        <p:txBody>
          <a:bodyPr>
            <a:normAutofit fontScale="92500" lnSpcReduction="20000"/>
          </a:bodyPr>
          <a:lstStyle/>
          <a:p>
            <a:pPr algn="just"/>
            <a:r>
              <a:rPr lang="ru-RU" dirty="0" smtClean="0"/>
              <a:t>1. Каждому гарантируется свобода мысли и слова.</a:t>
            </a:r>
          </a:p>
          <a:p>
            <a:pPr algn="just"/>
            <a:r>
              <a:rPr lang="ru-RU" dirty="0" smtClean="0"/>
              <a:t>2. Не допускаются пропаганда или агитация, возбуждающие социальную, расовую, национальную или религиозную ненависть и вражду. Запрещается пропаганда социального, расового, национального, религиозного или языкового превосходства.</a:t>
            </a:r>
          </a:p>
          <a:p>
            <a:pPr algn="just"/>
            <a:r>
              <a:rPr lang="ru-RU" dirty="0" smtClean="0"/>
              <a:t>3. Никто не может быть принужден к выражению своих мнений  и убеждений или отказу от них.</a:t>
            </a:r>
          </a:p>
          <a:p>
            <a:pPr algn="just"/>
            <a:r>
              <a:rPr lang="ru-RU" dirty="0" smtClean="0"/>
              <a:t>4. Каждый имеет право свободно искать, получать, передавать, производить и распространять информацию любым законным способом.</a:t>
            </a:r>
          </a:p>
          <a:p>
            <a:pPr algn="just"/>
            <a:r>
              <a:rPr lang="ru-RU" dirty="0" smtClean="0"/>
              <a:t>5. Гарантируется свобода массовой информации. Цензура запрещается.</a:t>
            </a:r>
            <a:endParaRPr lang="ru-RU"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22</a:t>
            </a:r>
            <a:endParaRPr lang="ru-RU" dirty="0"/>
          </a:p>
        </p:txBody>
      </p:sp>
      <p:sp>
        <p:nvSpPr>
          <p:cNvPr id="3" name="Содержимое 2"/>
          <p:cNvSpPr>
            <a:spLocks noGrp="1"/>
          </p:cNvSpPr>
          <p:nvPr>
            <p:ph sz="quarter" idx="1"/>
          </p:nvPr>
        </p:nvSpPr>
        <p:spPr/>
        <p:txBody>
          <a:bodyPr>
            <a:normAutofit fontScale="92500" lnSpcReduction="10000"/>
          </a:bodyPr>
          <a:lstStyle/>
          <a:p>
            <a:pPr algn="just">
              <a:buNone/>
            </a:pPr>
            <a:r>
              <a:rPr lang="ru-RU" dirty="0" smtClean="0"/>
              <a:t>1. Статья 22 закрепляет право на свободу мысли и слова, получение, производство и распространение информации. Положение данной статьи говорит о Республике Крым как о государстве демократическом, признающем разнообразие мнений. Тем не менее, пожалуй, данная статья имеет большее число ограничений, чем другие. Это не случайно - свобода мысли и слова не может быть абсолютной. В общих чертах ограничения сформулированы в статье 48 Конституции РК. Кроме того, ГК РФ, </a:t>
            </a:r>
            <a:r>
              <a:rPr lang="ru-RU" dirty="0" err="1" smtClean="0"/>
              <a:t>КоАП</a:t>
            </a:r>
            <a:r>
              <a:rPr lang="ru-RU" dirty="0" smtClean="0"/>
              <a:t> РФ, УК РФ предусматривают меры наказания за публичные призывы к национальной вражде, насильственному захвату власти и т.д.</a:t>
            </a:r>
          </a:p>
          <a:p>
            <a:pPr>
              <a:buNone/>
            </a:pPr>
            <a:endParaRPr lang="ru-RU"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22</a:t>
            </a:r>
            <a:endParaRPr lang="ru-RU" dirty="0"/>
          </a:p>
        </p:txBody>
      </p:sp>
      <p:sp>
        <p:nvSpPr>
          <p:cNvPr id="3" name="Содержимое 2"/>
          <p:cNvSpPr>
            <a:spLocks noGrp="1"/>
          </p:cNvSpPr>
          <p:nvPr>
            <p:ph sz="quarter" idx="1"/>
          </p:nvPr>
        </p:nvSpPr>
        <p:spPr/>
        <p:txBody>
          <a:bodyPr>
            <a:normAutofit fontScale="92500" lnSpcReduction="20000"/>
          </a:bodyPr>
          <a:lstStyle/>
          <a:p>
            <a:pPr algn="just">
              <a:buNone/>
            </a:pPr>
            <a:r>
              <a:rPr lang="ru-RU" dirty="0" smtClean="0"/>
              <a:t>   2. Гарантиями осуществления данного права является то, что оно не только декларируется, но и создаются возможности его реализации. Закон РФ "О средствах массовой информации" предполагает предоставление возможности публично заявить о своем мнении, Федеральный закон от 13 января 1995 г. N 7-ФЗ "О порядке освещения деятельности органов государственной власти в государственных средствах массовой информации" предполагает гарантии свободы получения информации для каждого. Запрет цензуры означает, что не может быть лиц, надзирающих за работой средств массовой информации, обладающих правом запрещать распространение какой-либо информации.</a:t>
            </a:r>
          </a:p>
          <a:p>
            <a:pPr>
              <a:buNone/>
            </a:pPr>
            <a:endParaRPr lang="ru-RU"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22</a:t>
            </a:r>
            <a:endParaRPr lang="ru-RU" dirty="0"/>
          </a:p>
        </p:txBody>
      </p:sp>
      <p:sp>
        <p:nvSpPr>
          <p:cNvPr id="3" name="Содержимое 2"/>
          <p:cNvSpPr>
            <a:spLocks noGrp="1"/>
          </p:cNvSpPr>
          <p:nvPr>
            <p:ph sz="quarter" idx="1"/>
          </p:nvPr>
        </p:nvSpPr>
        <p:spPr/>
        <p:txBody>
          <a:bodyPr/>
          <a:lstStyle/>
          <a:p>
            <a:pPr algn="just">
              <a:buNone/>
            </a:pPr>
            <a:endParaRPr lang="ru-RU" dirty="0" smtClean="0"/>
          </a:p>
          <a:p>
            <a:pPr algn="just">
              <a:buNone/>
            </a:pPr>
            <a:r>
              <a:rPr lang="ru-RU" dirty="0" smtClean="0"/>
              <a:t>3. Ограничения существуют только для информации конфиденциальной; для сведений, составляющих государственную тайну, перечень которых определяется федеральным законом. Таким законом в настоящее время является Закон РФ от 21 июля 1993 г. N 5485-1 "О государственной тайне".</a:t>
            </a:r>
          </a:p>
          <a:p>
            <a:pPr>
              <a:buNone/>
            </a:pPr>
            <a:endParaRPr lang="ru-RU"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Статья 23</a:t>
            </a:r>
            <a:endParaRPr lang="ru-RU" dirty="0"/>
          </a:p>
        </p:txBody>
      </p:sp>
      <p:sp>
        <p:nvSpPr>
          <p:cNvPr id="3" name="Содержимое 2"/>
          <p:cNvSpPr>
            <a:spLocks noGrp="1"/>
          </p:cNvSpPr>
          <p:nvPr>
            <p:ph sz="quarter" idx="1"/>
          </p:nvPr>
        </p:nvSpPr>
        <p:spPr/>
        <p:txBody>
          <a:bodyPr/>
          <a:lstStyle/>
          <a:p>
            <a:pPr algn="just"/>
            <a:endParaRPr lang="ru-RU" dirty="0" smtClean="0"/>
          </a:p>
          <a:p>
            <a:pPr algn="just"/>
            <a:r>
              <a:rPr lang="ru-RU" dirty="0" smtClean="0"/>
              <a:t>1. Каждый имеет право на объединение, включая право создавать профессиональные союзы для защиты своих интересов. Свобода деятельности общественных объединений гарантируется.</a:t>
            </a:r>
          </a:p>
          <a:p>
            <a:pPr algn="just"/>
            <a:r>
              <a:rPr lang="ru-RU" dirty="0" smtClean="0"/>
              <a:t>2. Никто не может быть принужден к вступлению в какое-либо объединение или пребыванию в нем.</a:t>
            </a:r>
            <a:endParaRPr lang="ru-RU"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23</a:t>
            </a:r>
            <a:endParaRPr lang="ru-RU" dirty="0"/>
          </a:p>
        </p:txBody>
      </p:sp>
      <p:sp>
        <p:nvSpPr>
          <p:cNvPr id="3" name="Содержимое 2"/>
          <p:cNvSpPr>
            <a:spLocks noGrp="1"/>
          </p:cNvSpPr>
          <p:nvPr>
            <p:ph sz="quarter" idx="1"/>
          </p:nvPr>
        </p:nvSpPr>
        <p:spPr/>
        <p:txBody>
          <a:bodyPr>
            <a:normAutofit fontScale="70000" lnSpcReduction="20000"/>
          </a:bodyPr>
          <a:lstStyle/>
          <a:p>
            <a:pPr algn="just">
              <a:buNone/>
            </a:pPr>
            <a:r>
              <a:rPr lang="ru-RU" dirty="0" smtClean="0"/>
              <a:t>    </a:t>
            </a:r>
            <a:r>
              <a:rPr lang="ru-RU" sz="2900" dirty="0" smtClean="0"/>
              <a:t>1. Конституционное право каждого на объединение включает в себя право создавать на добровольной основе общественные объединения для защиты общих интересов и достижения общих целей; право вступать в существующие общественные объединения либо воздерживаться от вступления в них, а также право беспрепятственно выходить из общественных объединений. Таковы суть и содержание права на свободу объединения или, как принято формулировать в международных документах и зарубежных конституциях, права на свободу ассоциации с другими. Такими объединениями являются добровольные, самоуправляемые, некоммерческие формирования, созданные по инициативе граждан в целях удовлетворения их (духовных, материальных) потребностей. Цель объединения состоит в том, что оно следует удовлетворению интересов личности, входящей в такое объединение. Для создания общественного объединения требуется инициатива не менее трех физических лиц (за исключением политических партий и профсоюзов).</a:t>
            </a:r>
          </a:p>
          <a:p>
            <a:pPr>
              <a:buNone/>
            </a:pPr>
            <a:endParaRPr lang="ru-RU"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23</a:t>
            </a:r>
            <a:endParaRPr lang="ru-RU" dirty="0"/>
          </a:p>
        </p:txBody>
      </p:sp>
      <p:sp>
        <p:nvSpPr>
          <p:cNvPr id="3" name="Содержимое 2"/>
          <p:cNvSpPr>
            <a:spLocks noGrp="1"/>
          </p:cNvSpPr>
          <p:nvPr>
            <p:ph sz="quarter" idx="1"/>
          </p:nvPr>
        </p:nvSpPr>
        <p:spPr/>
        <p:txBody>
          <a:bodyPr>
            <a:normAutofit fontScale="92500" lnSpcReduction="10000"/>
          </a:bodyPr>
          <a:lstStyle/>
          <a:p>
            <a:pPr algn="just">
              <a:buNone/>
            </a:pPr>
            <a:r>
              <a:rPr lang="ru-RU" dirty="0" smtClean="0"/>
              <a:t>2. Право на объединение является личным, но также и политическим, если речь идет об объединениях политического характера (партия, политические движения и т.д.). Право на объединение предполагает также принцип свободы деятельности общественных объединений и их равноправия. Учредить любое общественное объединение могут граждане, достигшие совершеннолетия. В членстве же молодежных и детских общественных объединений могут состоять лица следующего возрастного критерия: 14 лет (молодежные общественные объединения), 10 лет (детские общественные объединения).</a:t>
            </a:r>
            <a:endParaRPr lang="ru-RU"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23</a:t>
            </a:r>
            <a:endParaRPr lang="ru-RU" dirty="0"/>
          </a:p>
        </p:txBody>
      </p:sp>
      <p:sp>
        <p:nvSpPr>
          <p:cNvPr id="3" name="Содержимое 2"/>
          <p:cNvSpPr>
            <a:spLocks noGrp="1"/>
          </p:cNvSpPr>
          <p:nvPr>
            <p:ph sz="quarter" idx="1"/>
          </p:nvPr>
        </p:nvSpPr>
        <p:spPr/>
        <p:txBody>
          <a:bodyPr>
            <a:normAutofit fontScale="55000" lnSpcReduction="20000"/>
          </a:bodyPr>
          <a:lstStyle/>
          <a:p>
            <a:pPr algn="just">
              <a:buNone/>
            </a:pPr>
            <a:r>
              <a:rPr lang="ru-RU" dirty="0" smtClean="0"/>
              <a:t>     3. Федеральный закон от 19 мая 1995 г. N 82-ФЗ "Об общественных объединениях" предусматривает пять различных форм организационно-правового функционирования общественных объединений:</a:t>
            </a:r>
          </a:p>
          <a:p>
            <a:pPr algn="just">
              <a:buNone/>
            </a:pPr>
            <a:r>
              <a:rPr lang="ru-RU" dirty="0" smtClean="0"/>
              <a:t>- общественная организация - совместная деятельность для защиты общих интересов и уставных целей объединившихся граждан;</a:t>
            </a:r>
          </a:p>
          <a:p>
            <a:pPr algn="just">
              <a:buNone/>
            </a:pPr>
            <a:r>
              <a:rPr lang="ru-RU" dirty="0" smtClean="0"/>
              <a:t>- общественное движение - массовое общественное объединение, преследующее социальные, политические и иные общественно полезные цели, поддерживаемые его участниками;</a:t>
            </a:r>
          </a:p>
          <a:p>
            <a:pPr algn="just">
              <a:buNone/>
            </a:pPr>
            <a:r>
              <a:rPr lang="ru-RU" dirty="0" smtClean="0"/>
              <a:t>- общественный некоммерческий фонд - формирование имущества на основе добровольных взносов и иных не запрещенных законом поступлений и использование его на общественно полезные цели;</a:t>
            </a:r>
          </a:p>
          <a:p>
            <a:pPr algn="just">
              <a:buNone/>
            </a:pPr>
            <a:r>
              <a:rPr lang="ru-RU" dirty="0" smtClean="0"/>
              <a:t>- общественное учреждение - оказание конкретного вида услуг, отвечающих интересам участников;</a:t>
            </a:r>
          </a:p>
          <a:p>
            <a:pPr algn="just">
              <a:buNone/>
            </a:pPr>
            <a:r>
              <a:rPr lang="ru-RU" dirty="0" smtClean="0"/>
              <a:t>- орган общественной самодеятельности - его целью является совместное решение социальных проблем, возникающих у граждан по месту жительства, работы или учебы.</a:t>
            </a:r>
          </a:p>
          <a:p>
            <a:pPr algn="just">
              <a:buNone/>
            </a:pPr>
            <a:r>
              <a:rPr lang="ru-RU" dirty="0" smtClean="0"/>
              <a:t>     Общественные объединения также различаются по территориальной сфере деятельности. В частности, они могут быть: общероссийскими, региональными, межрегиональными и местными. Общероссийским считается объединение, сфера действия которого распространяется на территории более половины субъектов Федерации и имеет там свои структурные подразделения, межрегиональное действует на территории менее половины субъектов Федерации. Региональное действует на территории одного субъекта Российской Федерации, местное же осуществляет свою деятельность в пределах органов местного самоуправления.</a:t>
            </a:r>
          </a:p>
          <a:p>
            <a:pPr>
              <a:buNone/>
            </a:pPr>
            <a:endParaRPr lang="ru-RU"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23</a:t>
            </a:r>
            <a:endParaRPr lang="ru-RU" dirty="0"/>
          </a:p>
        </p:txBody>
      </p:sp>
      <p:sp>
        <p:nvSpPr>
          <p:cNvPr id="3" name="Содержимое 2"/>
          <p:cNvSpPr>
            <a:spLocks noGrp="1"/>
          </p:cNvSpPr>
          <p:nvPr>
            <p:ph sz="quarter" idx="1"/>
          </p:nvPr>
        </p:nvSpPr>
        <p:spPr/>
        <p:txBody>
          <a:bodyPr>
            <a:normAutofit fontScale="92500" lnSpcReduction="10000"/>
          </a:bodyPr>
          <a:lstStyle/>
          <a:p>
            <a:pPr algn="just">
              <a:buNone/>
            </a:pPr>
            <a:r>
              <a:rPr lang="ru-RU" dirty="0" smtClean="0"/>
              <a:t>4. Среди объединений следует выделить прежде всего политические партии, созданные на основе политических интересов граждан. Целью создания политических партий является их политическая деятельность, участие в избирательных кампаниях, вовлечение непосредственно в решение государственных проблем. Главной из функций партий является информационная - с помощью политических партий до государственных органов доходит информация о проблемах общества. Гражданин может состоять в партии, а также быть беспартийным, что не запрещает законодательство.</a:t>
            </a:r>
          </a:p>
          <a:p>
            <a:pPr>
              <a:buNone/>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a:bodyPr>
          <a:lstStyle/>
          <a:p>
            <a:pPr marL="0" lvl="0" indent="0" algn="just" eaLnBrk="0" fontAlgn="base" hangingPunct="0">
              <a:spcBef>
                <a:spcPct val="0"/>
              </a:spcBef>
              <a:spcAft>
                <a:spcPct val="0"/>
              </a:spcAft>
              <a:buClrTx/>
              <a:buSzTx/>
              <a:buNone/>
            </a:pPr>
            <a:r>
              <a:rPr lang="ru-RU" dirty="0" smtClean="0">
                <a:latin typeface="Times New Roman" pitchFamily="18" charset="0"/>
                <a:ea typeface="Times New Roman" pitchFamily="18" charset="0"/>
                <a:cs typeface="Times New Roman" pitchFamily="18" charset="0"/>
              </a:rPr>
              <a:t>3. Вместе с тем осуществление прав и свобод индивида должно быть основано на принципе уважения чужих прав и свобод - это декларируется в части 4 статьи, так как ни одно общество не может предоставить человеку чрезмерную свободу. Таким образом, устанавливается необходимое равновесие любого гражданского общества, в котором каждый, обладая правами и свободами человека и гражданина, защищен государством от посягательства на них.</a:t>
            </a:r>
            <a:endParaRPr lang="ru-RU" dirty="0" smtClean="0">
              <a:latin typeface="Arial" pitchFamily="34" charset="0"/>
            </a:endParaRPr>
          </a:p>
          <a:p>
            <a:pPr>
              <a:buNone/>
            </a:pPr>
            <a:endParaRPr lang="ru-RU"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23</a:t>
            </a:r>
            <a:endParaRPr lang="ru-RU" dirty="0"/>
          </a:p>
        </p:txBody>
      </p:sp>
      <p:sp>
        <p:nvSpPr>
          <p:cNvPr id="3" name="Содержимое 2"/>
          <p:cNvSpPr>
            <a:spLocks noGrp="1"/>
          </p:cNvSpPr>
          <p:nvPr>
            <p:ph sz="quarter" idx="1"/>
          </p:nvPr>
        </p:nvSpPr>
        <p:spPr/>
        <p:txBody>
          <a:bodyPr/>
          <a:lstStyle/>
          <a:p>
            <a:pPr>
              <a:buNone/>
            </a:pPr>
            <a:endParaRPr lang="ru-RU" dirty="0" smtClean="0"/>
          </a:p>
          <a:p>
            <a:pPr algn="just">
              <a:buNone/>
            </a:pPr>
            <a:r>
              <a:rPr lang="ru-RU" dirty="0" smtClean="0"/>
              <a:t>5. Право на объединение не является абсолютным и может быть ограничено в случае введения чрезвычайного или военного положения.</a:t>
            </a:r>
          </a:p>
          <a:p>
            <a:pPr>
              <a:buNone/>
            </a:pPr>
            <a:endParaRPr lang="ru-RU"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Статья 24</a:t>
            </a:r>
            <a:endParaRPr lang="ru-RU" dirty="0"/>
          </a:p>
        </p:txBody>
      </p:sp>
      <p:sp>
        <p:nvSpPr>
          <p:cNvPr id="3" name="Содержимое 2"/>
          <p:cNvSpPr>
            <a:spLocks noGrp="1"/>
          </p:cNvSpPr>
          <p:nvPr>
            <p:ph sz="quarter" idx="1"/>
          </p:nvPr>
        </p:nvSpPr>
        <p:spPr/>
        <p:txBody>
          <a:bodyPr/>
          <a:lstStyle/>
          <a:p>
            <a:pPr algn="just"/>
            <a:endParaRPr lang="ru-RU" dirty="0" smtClean="0"/>
          </a:p>
          <a:p>
            <a:pPr algn="just"/>
            <a:endParaRPr lang="ru-RU" dirty="0" smtClean="0"/>
          </a:p>
          <a:p>
            <a:pPr algn="just"/>
            <a:r>
              <a:rPr lang="ru-RU" dirty="0" smtClean="0"/>
              <a:t>В Республике Крым граждане Российской Федерации имеют право собираться мирно, без оружия, проводить собрания, митинги и демонстрации, шествия и пикетирование.</a:t>
            </a:r>
            <a:endParaRPr lang="ru-RU"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24</a:t>
            </a:r>
            <a:endParaRPr lang="ru-RU" dirty="0"/>
          </a:p>
        </p:txBody>
      </p:sp>
      <p:sp>
        <p:nvSpPr>
          <p:cNvPr id="3" name="Содержимое 2"/>
          <p:cNvSpPr>
            <a:spLocks noGrp="1"/>
          </p:cNvSpPr>
          <p:nvPr>
            <p:ph sz="quarter" idx="1"/>
          </p:nvPr>
        </p:nvSpPr>
        <p:spPr/>
        <p:txBody>
          <a:bodyPr/>
          <a:lstStyle/>
          <a:p>
            <a:pPr algn="just">
              <a:buNone/>
            </a:pPr>
            <a:r>
              <a:rPr lang="ru-RU" dirty="0" smtClean="0"/>
              <a:t>1. Граждане вправе проводить собрания, демонстрации и митинги, шествия и пикетирование - как выражение своей социальной и политической активности - при условии, что эти движения будут проводиться мирно, без оружия. Данные мероприятия требуют санкционирования властей в отношении их проведения.</a:t>
            </a:r>
          </a:p>
          <a:p>
            <a:pPr>
              <a:buNone/>
            </a:pPr>
            <a:endParaRPr lang="ru-RU"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24</a:t>
            </a:r>
            <a:endParaRPr lang="ru-RU" dirty="0"/>
          </a:p>
        </p:txBody>
      </p:sp>
      <p:sp>
        <p:nvSpPr>
          <p:cNvPr id="3" name="Содержимое 2"/>
          <p:cNvSpPr>
            <a:spLocks noGrp="1"/>
          </p:cNvSpPr>
          <p:nvPr>
            <p:ph sz="quarter" idx="1"/>
          </p:nvPr>
        </p:nvSpPr>
        <p:spPr/>
        <p:txBody>
          <a:bodyPr>
            <a:normAutofit lnSpcReduction="10000"/>
          </a:bodyPr>
          <a:lstStyle/>
          <a:p>
            <a:pPr algn="just">
              <a:buNone/>
            </a:pPr>
            <a:r>
              <a:rPr lang="ru-RU" dirty="0" smtClean="0"/>
              <a:t>2. Свобода манифестаций как важный элемент правового статуса гражданина представляет собой взаимосвязанное с другими правами, свободами и обязанностями граждан субъективное право, имеющее целью воздействовать на государственные и общественные органы путем согласования и формирования мнения граждан и его выражения по разным вопросам общественной жизни, участия их в управлении жизнью общества и решении конкретных вопросов повседневной жизни.</a:t>
            </a:r>
          </a:p>
          <a:p>
            <a:pPr>
              <a:buNone/>
            </a:pPr>
            <a:endParaRPr lang="ru-RU"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24</a:t>
            </a:r>
            <a:endParaRPr lang="ru-RU" dirty="0"/>
          </a:p>
        </p:txBody>
      </p:sp>
      <p:sp>
        <p:nvSpPr>
          <p:cNvPr id="3" name="Содержимое 2"/>
          <p:cNvSpPr>
            <a:spLocks noGrp="1"/>
          </p:cNvSpPr>
          <p:nvPr>
            <p:ph sz="quarter" idx="1"/>
          </p:nvPr>
        </p:nvSpPr>
        <p:spPr/>
        <p:txBody>
          <a:bodyPr/>
          <a:lstStyle/>
          <a:p>
            <a:pPr>
              <a:buNone/>
            </a:pPr>
            <a:endParaRPr lang="ru-RU" dirty="0" smtClean="0"/>
          </a:p>
          <a:p>
            <a:pPr algn="just">
              <a:buNone/>
            </a:pPr>
            <a:r>
              <a:rPr lang="ru-RU" dirty="0" smtClean="0"/>
              <a:t>3. Федеральный закон от 19 июня 2004 г. N 54-ФЗ "О собраниях, митингах, демонстрациях, шествиях и пикетированиях" устанавливает, что осуществление этих прав не должно нарушать права и свободы других лиц.</a:t>
            </a:r>
          </a:p>
          <a:p>
            <a:pPr>
              <a:buNone/>
            </a:pPr>
            <a:endParaRPr lang="ru-RU"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24</a:t>
            </a:r>
            <a:endParaRPr lang="ru-RU" dirty="0"/>
          </a:p>
        </p:txBody>
      </p:sp>
      <p:sp>
        <p:nvSpPr>
          <p:cNvPr id="3" name="Содержимое 2"/>
          <p:cNvSpPr>
            <a:spLocks noGrp="1"/>
          </p:cNvSpPr>
          <p:nvPr>
            <p:ph sz="quarter" idx="1"/>
          </p:nvPr>
        </p:nvSpPr>
        <p:spPr/>
        <p:txBody>
          <a:bodyPr/>
          <a:lstStyle/>
          <a:p>
            <a:pPr>
              <a:buNone/>
            </a:pPr>
            <a:endParaRPr lang="ru-RU" dirty="0" smtClean="0"/>
          </a:p>
          <a:p>
            <a:pPr algn="just">
              <a:buNone/>
            </a:pPr>
            <a:r>
              <a:rPr lang="ru-RU" dirty="0" smtClean="0"/>
              <a:t>4. На период чрезвычайного положения может быть запрещено проведение собраний, митингов, уличных шествий и демонстраций, а также иных массовых мероприятий в соответствии с ФКЗ от 30 мая 2001 г. N 3-ФКЗ "О чрезвычайном положении".</a:t>
            </a:r>
          </a:p>
          <a:p>
            <a:pPr>
              <a:buNone/>
            </a:pPr>
            <a:endParaRPr lang="ru-RU"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Статья 25</a:t>
            </a:r>
            <a:endParaRPr lang="ru-RU" dirty="0"/>
          </a:p>
        </p:txBody>
      </p:sp>
      <p:sp>
        <p:nvSpPr>
          <p:cNvPr id="3" name="Содержимое 2"/>
          <p:cNvSpPr>
            <a:spLocks noGrp="1"/>
          </p:cNvSpPr>
          <p:nvPr>
            <p:ph sz="quarter" idx="1"/>
          </p:nvPr>
        </p:nvSpPr>
        <p:spPr/>
        <p:txBody>
          <a:bodyPr>
            <a:normAutofit fontScale="70000" lnSpcReduction="20000"/>
          </a:bodyPr>
          <a:lstStyle/>
          <a:p>
            <a:r>
              <a:rPr lang="ru-RU" dirty="0" smtClean="0"/>
              <a:t>1. Граждане Российской Федерации, проживающие на территории Республики Крым, имеют право участвовать в управлении делами Российской Федерации и Республики Крым как непосредственно, так и через своих представителей.</a:t>
            </a:r>
          </a:p>
          <a:p>
            <a:r>
              <a:rPr lang="ru-RU" dirty="0" smtClean="0"/>
              <a:t>2. Граждане Российской Федерации, проживающие на территории Республики Крым, имеют право в соответствии с федеральным законом, настоящей Конституцией и законом Республики Крым избирать и быть избранными в органы государственной власти и органы местного самоуправления, а также участвовать в референдумах.</a:t>
            </a:r>
          </a:p>
          <a:p>
            <a:r>
              <a:rPr lang="ru-RU" dirty="0" smtClean="0"/>
              <a:t>3. Не имеют права избирать и быть избранными граждане, признанные судом недееспособными, а также содержащиеся в местах лишения свободы по приговору суда.</a:t>
            </a:r>
          </a:p>
          <a:p>
            <a:r>
              <a:rPr lang="ru-RU" dirty="0" smtClean="0"/>
              <a:t>4. Граждане Российской Федерации на территории Республики Крым имеют равный доступ к государственной службе.</a:t>
            </a:r>
          </a:p>
          <a:p>
            <a:r>
              <a:rPr lang="ru-RU" dirty="0" smtClean="0"/>
              <a:t>5. Граждане Российской Федерации на территории Республики Крым  имеют право участвовать в отправлении правосудия.</a:t>
            </a:r>
            <a:endParaRPr lang="ru-RU"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25</a:t>
            </a:r>
            <a:endParaRPr lang="ru-RU" dirty="0"/>
          </a:p>
        </p:txBody>
      </p:sp>
      <p:sp>
        <p:nvSpPr>
          <p:cNvPr id="3" name="Содержимое 2"/>
          <p:cNvSpPr>
            <a:spLocks noGrp="1"/>
          </p:cNvSpPr>
          <p:nvPr>
            <p:ph sz="quarter" idx="1"/>
          </p:nvPr>
        </p:nvSpPr>
        <p:spPr/>
        <p:txBody>
          <a:bodyPr>
            <a:normAutofit lnSpcReduction="10000"/>
          </a:bodyPr>
          <a:lstStyle/>
          <a:p>
            <a:pPr algn="just">
              <a:buNone/>
            </a:pPr>
            <a:r>
              <a:rPr lang="ru-RU" dirty="0" smtClean="0"/>
              <a:t>1. Статья 25 закрепляет право участвовать в управлении делами государства. Это право адресовано каждому гражданину, а не политически организованной группе граждан, ассоциированных как народ, так как народ не участвует в управлении, а осуществляет власть, является субъектом этой власти. Осуществление данного права граждан выражается в различных формах, как непосредственно (референдум, всенародное голосование), так и через своих представителей.</a:t>
            </a:r>
          </a:p>
          <a:p>
            <a:pPr>
              <a:buNone/>
            </a:pPr>
            <a:endParaRPr lang="ru-RU"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25</a:t>
            </a:r>
            <a:endParaRPr lang="ru-RU" dirty="0"/>
          </a:p>
        </p:txBody>
      </p:sp>
      <p:sp>
        <p:nvSpPr>
          <p:cNvPr id="3" name="Содержимое 2"/>
          <p:cNvSpPr>
            <a:spLocks noGrp="1"/>
          </p:cNvSpPr>
          <p:nvPr>
            <p:ph sz="quarter" idx="1"/>
          </p:nvPr>
        </p:nvSpPr>
        <p:spPr/>
        <p:txBody>
          <a:bodyPr>
            <a:normAutofit fontScale="92500" lnSpcReduction="10000"/>
          </a:bodyPr>
          <a:lstStyle/>
          <a:p>
            <a:pPr algn="just">
              <a:buNone/>
            </a:pPr>
            <a:r>
              <a:rPr lang="ru-RU" dirty="0" smtClean="0"/>
              <a:t>2. Граждане РФ имеют право избирать и быть избранными в органы государственной власти и органы местного самоуправления, а также участвовать в референдуме. Право избирать предоставляется гражданам с 18 лет, в силу которого он может выдвигать кандидатов на те или иные посты в соответствии с действующим законодательством. Лишаются права избрания лица недееспособные и осужденные к лишению свободы по приговору суда, но не ограничиваются в избирательных правах лица, находящиеся под стражей, пока не будет вынесен и не вступит в силу обвинительный приговор суда.</a:t>
            </a:r>
          </a:p>
          <a:p>
            <a:pPr>
              <a:buNone/>
            </a:pPr>
            <a:endParaRPr lang="ru-RU"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25</a:t>
            </a:r>
            <a:endParaRPr lang="ru-RU" dirty="0"/>
          </a:p>
        </p:txBody>
      </p:sp>
      <p:sp>
        <p:nvSpPr>
          <p:cNvPr id="3" name="Содержимое 2"/>
          <p:cNvSpPr>
            <a:spLocks noGrp="1"/>
          </p:cNvSpPr>
          <p:nvPr>
            <p:ph sz="quarter" idx="1"/>
          </p:nvPr>
        </p:nvSpPr>
        <p:spPr/>
        <p:txBody>
          <a:bodyPr>
            <a:normAutofit fontScale="77500" lnSpcReduction="20000"/>
          </a:bodyPr>
          <a:lstStyle/>
          <a:p>
            <a:pPr algn="just">
              <a:buNone/>
            </a:pPr>
            <a:r>
              <a:rPr lang="ru-RU" dirty="0" smtClean="0"/>
              <a:t>3. Избирательное право подразделяется на активное и пассивное. Активным считается право избирать. Как указывалось выше, возраст гражданина, обладающего таким правом, должен быть 18 лет и старше. Пассивным является право быть избранным в орган государственной власти или орган местного самоуправления. Это право реализуется небольшой частью населения, хотя и принадлежит всем. Пассивное избирательное право наступает в разных возрастах - в зависимости от характера того или иного органа государственной власти или органа местного самоуправления. Так, для избрания на пост Главы Республики Крым необходимо достичь 30 лет, а для избрания в депутаты Государственного Совета РК - 21 года. Необходимо отметить, что как активное, так и пассивное избирательное право реализуется гражданами абсолютно добровольно. Избирательное право в РК является всеобщим, равным и прямым, осуществляется при тайном голосовании.</a:t>
            </a:r>
          </a:p>
          <a:p>
            <a:pPr>
              <a:buNone/>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1</a:t>
            </a:r>
            <a:endParaRPr lang="ru-RU" dirty="0"/>
          </a:p>
        </p:txBody>
      </p:sp>
      <p:sp>
        <p:nvSpPr>
          <p:cNvPr id="3" name="Содержимое 2"/>
          <p:cNvSpPr>
            <a:spLocks noGrp="1"/>
          </p:cNvSpPr>
          <p:nvPr>
            <p:ph sz="quarter" idx="1"/>
          </p:nvPr>
        </p:nvSpPr>
        <p:spPr>
          <a:xfrm>
            <a:off x="323528" y="1484784"/>
            <a:ext cx="8503920" cy="4572000"/>
          </a:xfrm>
        </p:spPr>
        <p:txBody>
          <a:bodyPr>
            <a:normAutofit/>
          </a:bodyPr>
          <a:lstStyle/>
          <a:p>
            <a:pPr>
              <a:buNone/>
            </a:pPr>
            <a:endParaRPr lang="ru-RU" sz="2800" dirty="0" smtClean="0"/>
          </a:p>
          <a:p>
            <a:endParaRPr lang="ru-RU" dirty="0"/>
          </a:p>
        </p:txBody>
      </p:sp>
      <p:sp>
        <p:nvSpPr>
          <p:cNvPr id="46081" name="Rectangle 1"/>
          <p:cNvSpPr>
            <a:spLocks noChangeArrowheads="1"/>
          </p:cNvSpPr>
          <p:nvPr/>
        </p:nvSpPr>
        <p:spPr bwMode="auto">
          <a:xfrm>
            <a:off x="323528" y="1556792"/>
            <a:ext cx="849694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Провозглашение прав и свобод человека и гражданина было бы декларативным, не будь в Конституции указаний на гарантии их осуществления и защиты. Более того, положения Конституции, в которых закрепляются и гарантируются права и свободы человека и гражданина, получают свое развитие в нормативных актах, принятых государственными органами. Положения этой статьи указывают на то, что любое поведение человека по осуществлению своих прав и свобод (при соблюдении ограничения статей 12, 48 - не нарушая права и свободы других людей) является правомерным и не требует наличия специальных нормативных актов. Это, однако, не означает, что подобные акты не нужны, более того, в ряде случаев прямо предусматривается необходимость издания федеральных конституционных и федеральных законов (например, статья 29, в которой провозглашается право частной собственности на землю; часть 2 этой статьи гласит о том, что "</a:t>
            </a:r>
            <a:r>
              <a:rPr lang="ru-RU" sz="2000" dirty="0" smtClean="0"/>
              <a:t>в соответствии с законодательством Российской Федерации, а в пределах полномочий Республики Крым – законодательством Республики Крым.</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2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25</a:t>
            </a:r>
            <a:endParaRPr lang="ru-RU" dirty="0"/>
          </a:p>
        </p:txBody>
      </p:sp>
      <p:sp>
        <p:nvSpPr>
          <p:cNvPr id="3" name="Содержимое 2"/>
          <p:cNvSpPr>
            <a:spLocks noGrp="1"/>
          </p:cNvSpPr>
          <p:nvPr>
            <p:ph sz="quarter" idx="1"/>
          </p:nvPr>
        </p:nvSpPr>
        <p:spPr/>
        <p:txBody>
          <a:bodyPr>
            <a:normAutofit fontScale="70000" lnSpcReduction="20000"/>
          </a:bodyPr>
          <a:lstStyle/>
          <a:p>
            <a:pPr algn="just">
              <a:buNone/>
            </a:pPr>
            <a:r>
              <a:rPr lang="ru-RU" dirty="0" smtClean="0"/>
              <a:t>     </a:t>
            </a:r>
            <a:r>
              <a:rPr lang="ru-RU" sz="2900" dirty="0" smtClean="0"/>
              <a:t>4. Конституция РФ предусмотрела необходимость принятия конституционного закона о референдуме. 28 июня 2004 г. был подписан Федеральный конституционный закон "О референдуме Российской Федерации". Референдум регулируется также Федеральным законом от 12 июня 2002 г. N 67-ФЗ "Об основных гарантиях избирательных прав и права на участие в референдуме граждан Российской Федерации". Референдум выступает в качестве гарантии права граждан участвовать в управлении делами государства как непосредственно, так и через своих представителей (часть 1 статьи 32 Конституции Российской Федерации). Проведение референдума предполагает реализацию комплекса конституционных прав и свобод. В целом же можно сказать, что референдум - это институт, относящийся к системе прав и свобод человека и гражданина, и в этом качестве он обладает высокой гуманитарной ценностью. Законодательство о референдуме подтверждает юридический характер данного института, его особое место в системе права среди институтов конституционного права как его </a:t>
            </a:r>
            <a:r>
              <a:rPr lang="ru-RU" sz="2900" dirty="0" err="1" smtClean="0"/>
              <a:t>подотрасли</a:t>
            </a:r>
            <a:r>
              <a:rPr lang="ru-RU" sz="2900" dirty="0" smtClean="0"/>
              <a:t>.</a:t>
            </a:r>
          </a:p>
          <a:p>
            <a:pPr>
              <a:buNone/>
            </a:pPr>
            <a:endParaRPr lang="ru-RU"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25</a:t>
            </a:r>
            <a:endParaRPr lang="ru-RU" dirty="0"/>
          </a:p>
        </p:txBody>
      </p:sp>
      <p:sp>
        <p:nvSpPr>
          <p:cNvPr id="3" name="Содержимое 2"/>
          <p:cNvSpPr>
            <a:spLocks noGrp="1"/>
          </p:cNvSpPr>
          <p:nvPr>
            <p:ph sz="quarter" idx="1"/>
          </p:nvPr>
        </p:nvSpPr>
        <p:spPr/>
        <p:txBody>
          <a:bodyPr>
            <a:normAutofit fontScale="55000" lnSpcReduction="20000"/>
          </a:bodyPr>
          <a:lstStyle/>
          <a:p>
            <a:pPr algn="just">
              <a:buNone/>
            </a:pPr>
            <a:r>
              <a:rPr lang="ru-RU" dirty="0" smtClean="0"/>
              <a:t>      </a:t>
            </a:r>
            <a:r>
              <a:rPr lang="ru-RU" sz="3200" dirty="0" smtClean="0"/>
              <a:t>5. Право на участие в референдуме, как и активное избирательное право, является равным и прямым для всех граждан РФ. Никто из них не имеет каких-либо преимуществ перед другими. Гражданин РФ, проживающий за ее пределами, обладает всей полнотой права избирать и права на участие в референдуме РФ. Пребывание гражданина вне места его постоянного или преимущественного проживания во время проведения на этой территории выборов или референдума не может служить основанием для лишения его права на участие в выборах в органы государственной власти субъекта РФ, а также права участвовать в референдуме РФ. Круг лиц, не имеющих права избирать и участвовать в референдуме, один и тот же - это граждане, признанные судом недееспособными или содержащиеся в местах лишения свободы по приговору суда. Гражданин РФ участвует в референдуме на основе принципа свободы и добровольности. Он сам решает, принять участие в голосовании или нет, сам определяет свою волю при голосовании. Никто не вправе оказывать воздействие на гражданина с целью принудить его к участию или неучастию в выборах и референдуме, а также на его свободное волеизъявление. Законодательство о выборах и референдуме устанавливает гарантии свободного волеизъявления граждан.</a:t>
            </a:r>
          </a:p>
          <a:p>
            <a:pPr>
              <a:buNone/>
            </a:pPr>
            <a:endParaRPr lang="ru-RU"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25</a:t>
            </a:r>
            <a:endParaRPr lang="ru-RU" dirty="0"/>
          </a:p>
        </p:txBody>
      </p:sp>
      <p:sp>
        <p:nvSpPr>
          <p:cNvPr id="3" name="Содержимое 2"/>
          <p:cNvSpPr>
            <a:spLocks noGrp="1"/>
          </p:cNvSpPr>
          <p:nvPr>
            <p:ph sz="quarter" idx="1"/>
          </p:nvPr>
        </p:nvSpPr>
        <p:spPr/>
        <p:txBody>
          <a:bodyPr>
            <a:normAutofit fontScale="32500" lnSpcReduction="20000"/>
          </a:bodyPr>
          <a:lstStyle/>
          <a:p>
            <a:pPr algn="just">
              <a:buNone/>
            </a:pPr>
            <a:r>
              <a:rPr lang="ru-RU" dirty="0" smtClean="0"/>
              <a:t>       </a:t>
            </a:r>
            <a:r>
              <a:rPr lang="ru-RU" sz="4300" dirty="0" smtClean="0"/>
              <a:t>6. Часть 3 статьи 25 предусматривает, что не имеют права избирать и быть избранными граждане, признанные судом недееспособными. Может быть признан судом недееспособным в порядке, установленном гражданским процессуальным законодательством, гражданин, который вследствие психического расстройства не может понимать значения своих действий или руководить ими. Основанием для лишения гражданина дееспособности является не всякое психическое расстройство, а только такое, которое лишает его возможности понимать значение своих действий и руководить ими. Оценку здоровья гражданина дает судебно-психиатрическая экспертиза, которая производится на основании Закона РФ от 2 июля 1992 г. "О психиатрической помощи и гарантиях прав граждан при ее оказании". Признает гражданина недееспособным только суд. В пункте 3 статьи 5 указанного Закона установлено, что "ограничение прав и свобод лиц, страдающих психическими расстройствами, только на основании психиатрического диагноза, фактов нахождения под диспансерным наблюдением в психиатрическом стационаре либо в психоневрологическом учреждении для социального обеспечения или специального обучения не допускается. Должностные лица, виновные в подобных нарушениях, отвечают в соответствии с законодательством Российской Федерации и субъектов Федерации". Гражданин вправе обжаловать в суд поставленный ему диагноз. Такие случаи в судебной практике встречаются. Тогда назначается повторная экспертиза. В ГПК подробно урегулирована процедура признания гражданина недееспособным. Дело может быть начато по заявлению членов его семьи, общественных организаций, прокурора, органа опеки и попечительства, психиатрического лечебного учреждения в суде по месту жительства гражданина или по месту нахождения лечебного учреждения, где он пребывает. Судья в порядке подготовки дела к судебному заседанию назначает судебно-психиатрическую экспертизу. В судебном заседании участвуют: сам гражданин, если это возможно по состоянию его здоровья, члены его семьи, прокурор, представитель органа опеки и попечительства.</a:t>
            </a:r>
          </a:p>
          <a:p>
            <a:pPr>
              <a:buNone/>
            </a:pPr>
            <a:endParaRPr lang="ru-RU"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25</a:t>
            </a:r>
            <a:endParaRPr lang="ru-RU" dirty="0"/>
          </a:p>
        </p:txBody>
      </p:sp>
      <p:sp>
        <p:nvSpPr>
          <p:cNvPr id="3" name="Содержимое 2"/>
          <p:cNvSpPr>
            <a:spLocks noGrp="1"/>
          </p:cNvSpPr>
          <p:nvPr>
            <p:ph sz="quarter" idx="1"/>
          </p:nvPr>
        </p:nvSpPr>
        <p:spPr/>
        <p:txBody>
          <a:bodyPr/>
          <a:lstStyle/>
          <a:p>
            <a:pPr algn="just">
              <a:buNone/>
            </a:pPr>
            <a:r>
              <a:rPr lang="ru-RU" dirty="0" smtClean="0"/>
              <a:t>7. Другой вид ограничений касается лиц, содержащихся в местах лишения свободы по приговору суда, вступившему в законную силу. Ограничение не распространяется на лиц, находящихся под стражей, в следственных изоляторах, если в отношении их еще не вынесен приговор суда и они не признаны виновными в том или ином преступлении, влекущем за собой лишение свободы.</a:t>
            </a:r>
          </a:p>
          <a:p>
            <a:pPr>
              <a:buNone/>
            </a:pPr>
            <a:endParaRPr lang="ru-RU"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25</a:t>
            </a:r>
            <a:endParaRPr lang="ru-RU" dirty="0"/>
          </a:p>
        </p:txBody>
      </p:sp>
      <p:sp>
        <p:nvSpPr>
          <p:cNvPr id="3" name="Содержимое 2"/>
          <p:cNvSpPr>
            <a:spLocks noGrp="1"/>
          </p:cNvSpPr>
          <p:nvPr>
            <p:ph sz="quarter" idx="1"/>
          </p:nvPr>
        </p:nvSpPr>
        <p:spPr/>
        <p:txBody>
          <a:bodyPr>
            <a:normAutofit fontScale="55000" lnSpcReduction="20000"/>
          </a:bodyPr>
          <a:lstStyle/>
          <a:p>
            <a:pPr algn="just">
              <a:buNone/>
            </a:pPr>
            <a:r>
              <a:rPr lang="ru-RU" dirty="0" smtClean="0"/>
              <a:t>      </a:t>
            </a:r>
            <a:r>
              <a:rPr lang="ru-RU" sz="2900" dirty="0" smtClean="0"/>
              <a:t>8. Федеральный закон от 27 июля 2004 г. N 79 "О государственной гражданской службе Российской Федерации" определяет, что под государственной гражданской службой понимается профессиональная служебная деятельность граждан Российской Федерации на должностях государственной гражданской службы Российской Федерации по обеспечению исполнения полномочий федеральных государственных органов, государственных органов субъектов Российской Федерации, лиц, замещающих государственные должности Российской Федерации, и лиц, замещающих государственные должности субъектов Российской Федерации (включая нахождение в кадровом резерве и другие случаи). Граждане РФ имеют равный доступ к государственной службе. Это право означает равенство исходных возможностей и отсутствие дискриминации по какому-либо признаку. В Законе закреплено, что при поступлении на государственную службу, а также при ее прохождении не допускается установление каких бы то ни было прямых или косвенных ограничений или преимуществ в зависимости от пола, расы, национальности, языка, происхождения, имущественного и должностного положения, места жительства, наличия или отсутствия гражданства субъектов РФ, отношения к религии, убеждений, принадлежности к общественным объединениям, созданным в порядке, предусмотренном Конституцией РФ и федеральным законом. Закон также устанавливает, что право поступления на государственную службу имеют граждане РФ не моложе 18 лет, владеющие государственным языком, имеющие профессиональное образование и отвечающие требованиям, установленным законом для государственных служащих.</a:t>
            </a:r>
          </a:p>
          <a:p>
            <a:pPr>
              <a:buNone/>
            </a:pPr>
            <a:endParaRPr lang="ru-RU"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25</a:t>
            </a:r>
            <a:endParaRPr lang="ru-RU" dirty="0"/>
          </a:p>
        </p:txBody>
      </p:sp>
      <p:sp>
        <p:nvSpPr>
          <p:cNvPr id="3" name="Содержимое 2"/>
          <p:cNvSpPr>
            <a:spLocks noGrp="1"/>
          </p:cNvSpPr>
          <p:nvPr>
            <p:ph sz="quarter" idx="1"/>
          </p:nvPr>
        </p:nvSpPr>
        <p:spPr/>
        <p:txBody>
          <a:bodyPr>
            <a:normAutofit fontScale="47500" lnSpcReduction="20000"/>
          </a:bodyPr>
          <a:lstStyle/>
          <a:p>
            <a:pPr algn="just">
              <a:buNone/>
            </a:pPr>
            <a:r>
              <a:rPr lang="ru-RU" dirty="0" smtClean="0"/>
              <a:t>      9. Статья 16 Закона </a:t>
            </a:r>
            <a:r>
              <a:rPr lang="ru-RU" sz="2800" dirty="0" smtClean="0"/>
              <a:t>"О государственной гражданской службе Российской Федерации" </a:t>
            </a:r>
            <a:r>
              <a:rPr lang="ru-RU" dirty="0" smtClean="0"/>
              <a:t>предусматривает, что гражданин не может быть принят на государственную службу и находится на государственной службе в случаях: признания его недееспособным или ограниченно дееспособным решением суда, вступившим в законную силу; лишения его права занимать государственные должности государственной службы в течение определенного срока решением суда, вступившим в законную силу; осуждения его к наказанию, исключающему возможность исполнения должностных обязанностей по должности государственной службы (гражданской службы), по приговору суда, вступившему в законную силу, а также в случае наличия не снятой или не погашенной в установленном федеральным законом порядке судимости; отказа от прохождения процедуры оформления допуска к сведениям, составляющим государственную и иную охраняемую федеральным законом тайну, если исполнение должностных обязанностей по должности гражданской службы, на замещение которой претендует гражданин, или по замещаемой гражданским служащим должности гражданской службы связано с использованием таких сведений; наличия заболевания, препятствующего поступлению на гражданскую службу или ее прохождению и подтвержденного заключением медицинского учреждения. Порядок прохождения диспансеризации, перечень таких заболеваний и форма заключения медицинского учреждения устанавливаются уполномоченным Правительством Российской Федерации федеральным органом исполнительной власти; близкого родства или свойства (родители, супруги, дети, братья, сестры, а также братья, сестры, родители и дети супругов) с гражданским служащим, если замещение должности гражданской службы связано с непосредственной подчиненностью или подконтрольностью одного из них другому; выхода из гражданства Российской Федерации или приобретения гражданства другого государства; наличия гражданства другого государства (других государств), если иное не предусмотрено международным договором Российской Федерации; представления подложных документов или заведомо ложных сведений при поступлении на гражданскую службу; непредставления установленных настоящим Федеральным законом сведений или представления заведомо ложных сведений о доходах, об имуществе и обязательствах имущественного характера; несоблюдение ограничений, нарушение запретов и неисполнение обязанностей, установленных Федеральным законом "О противодействии коррупции".</a:t>
            </a:r>
          </a:p>
          <a:p>
            <a:pPr>
              <a:buNone/>
            </a:pPr>
            <a:endParaRPr lang="ru-RU"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25</a:t>
            </a:r>
            <a:endParaRPr lang="ru-RU" dirty="0"/>
          </a:p>
        </p:txBody>
      </p:sp>
      <p:sp>
        <p:nvSpPr>
          <p:cNvPr id="3" name="Содержимое 2"/>
          <p:cNvSpPr>
            <a:spLocks noGrp="1"/>
          </p:cNvSpPr>
          <p:nvPr>
            <p:ph sz="quarter" idx="1"/>
          </p:nvPr>
        </p:nvSpPr>
        <p:spPr/>
        <p:txBody>
          <a:bodyPr>
            <a:normAutofit lnSpcReduction="10000"/>
          </a:bodyPr>
          <a:lstStyle/>
          <a:p>
            <a:pPr algn="just">
              <a:buNone/>
            </a:pPr>
            <a:r>
              <a:rPr lang="ru-RU" dirty="0" smtClean="0"/>
              <a:t>10. Пункт 5 статьи 25 устанавливает, что граждане РФ также имеют право на участие в отправлении правосудия. Подробнее данное право раскрывается в Федеральном конституционном законе от 31 декабря 1996 г. N 1-ФКЗ "О судебной системе Российской Федерации". Граждане могут занимать должность судьи, быть присяжным заседателем, народным заседателем. Более того, согласно пункту 2 статьи 8 Закона участие присяжных, народных и арбитражных заседателей в осуществлении правосудия является гражданским долгом.</a:t>
            </a:r>
          </a:p>
          <a:p>
            <a:pPr>
              <a:buNone/>
            </a:pPr>
            <a:endParaRPr lang="ru-RU"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Статья 26</a:t>
            </a:r>
            <a:endParaRPr lang="ru-RU" dirty="0"/>
          </a:p>
        </p:txBody>
      </p:sp>
      <p:sp>
        <p:nvSpPr>
          <p:cNvPr id="3" name="Содержимое 2"/>
          <p:cNvSpPr>
            <a:spLocks noGrp="1"/>
          </p:cNvSpPr>
          <p:nvPr>
            <p:ph sz="quarter" idx="1"/>
          </p:nvPr>
        </p:nvSpPr>
        <p:spPr/>
        <p:txBody>
          <a:bodyPr/>
          <a:lstStyle/>
          <a:p>
            <a:pPr algn="just"/>
            <a:endParaRPr lang="ru-RU" dirty="0" smtClean="0"/>
          </a:p>
          <a:p>
            <a:pPr algn="just"/>
            <a:endParaRPr lang="ru-RU" dirty="0" smtClean="0"/>
          </a:p>
          <a:p>
            <a:pPr algn="just"/>
            <a:r>
              <a:rPr lang="ru-RU" dirty="0" smtClean="0"/>
              <a:t>В Республике Крым граждане Российской Федерации имеют право обращаться лично, а также направлять индивидуальные и коллективные обращения в государственные органы и органы местного самоуправления.</a:t>
            </a:r>
            <a:endParaRPr lang="ru-RU"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26</a:t>
            </a:r>
            <a:endParaRPr lang="ru-RU" dirty="0"/>
          </a:p>
        </p:txBody>
      </p:sp>
      <p:sp>
        <p:nvSpPr>
          <p:cNvPr id="3" name="Содержимое 2"/>
          <p:cNvSpPr>
            <a:spLocks noGrp="1"/>
          </p:cNvSpPr>
          <p:nvPr>
            <p:ph sz="quarter" idx="1"/>
          </p:nvPr>
        </p:nvSpPr>
        <p:spPr/>
        <p:txBody>
          <a:bodyPr/>
          <a:lstStyle/>
          <a:p>
            <a:pPr algn="just">
              <a:buNone/>
            </a:pPr>
            <a:r>
              <a:rPr lang="ru-RU" dirty="0" smtClean="0"/>
              <a:t>1. Обращения граждан имеют значение как способ укрепления связей государственного аппарата с населением, источник информации, который необходим для решения вопросов общественной жизни. Конституционно закрепленное право граждан на коллективные обращения является важным средством защиты прав, свобод граждан. Впервые в Основном Законе это право было закреплено в Конституции СССР 1977 г., а также в Конституции РСФСР 1978 г.</a:t>
            </a:r>
          </a:p>
          <a:p>
            <a:pPr>
              <a:buNone/>
            </a:pPr>
            <a:endParaRPr lang="ru-RU"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26</a:t>
            </a:r>
            <a:endParaRPr lang="ru-RU" dirty="0"/>
          </a:p>
        </p:txBody>
      </p:sp>
      <p:sp>
        <p:nvSpPr>
          <p:cNvPr id="3" name="Содержимое 2"/>
          <p:cNvSpPr>
            <a:spLocks noGrp="1"/>
          </p:cNvSpPr>
          <p:nvPr>
            <p:ph sz="quarter" idx="1"/>
          </p:nvPr>
        </p:nvSpPr>
        <p:spPr/>
        <p:txBody>
          <a:bodyPr>
            <a:normAutofit fontScale="77500" lnSpcReduction="20000"/>
          </a:bodyPr>
          <a:lstStyle/>
          <a:p>
            <a:pPr algn="just">
              <a:buNone/>
            </a:pPr>
            <a:r>
              <a:rPr lang="ru-RU" dirty="0" smtClean="0"/>
              <a:t>     2. На законодательном уровне это право закрепляется Федеральным законом от 2 мая 2006 г. N 59-ФЗ "О порядке рассмотрения обращения граждан Российской Федерации". Он предусматривает, что в случае, если в письменном обращении не указаны фамилия гражданина, направившего обращение, и почтовый адрес, по которому должен быть направлен ответ, ответ на обращение не дается. Также может быть оставлено без ответа обращение, в котором содержатся нецензурные либо оскорбительные выражения, угрозы жизни, здоровью и имуществу должностного лица, а также членов его семьи. Письменное обращение, поступившее в государственный орган, орган местного самоуправления или должностному лицу в соответствии с их компетенцией, рассматривается в течение 30 дней со дня регистрации письменного обращения.</a:t>
            </a:r>
          </a:p>
          <a:p>
            <a:pPr>
              <a:buNone/>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1</a:t>
            </a:r>
            <a:endParaRPr lang="ru-RU" dirty="0"/>
          </a:p>
        </p:txBody>
      </p:sp>
      <p:sp>
        <p:nvSpPr>
          <p:cNvPr id="3" name="Содержимое 2"/>
          <p:cNvSpPr>
            <a:spLocks noGrp="1"/>
          </p:cNvSpPr>
          <p:nvPr>
            <p:ph sz="quarter" idx="1"/>
          </p:nvPr>
        </p:nvSpPr>
        <p:spPr/>
        <p:txBody>
          <a:bodyPr>
            <a:normAutofit/>
          </a:bodyPr>
          <a:lstStyle/>
          <a:p>
            <a:pPr lvl="0" algn="just">
              <a:buNone/>
            </a:pPr>
            <a:r>
              <a:rPr lang="ru-RU" sz="2800" dirty="0" smtClean="0">
                <a:latin typeface="Times New Roman" pitchFamily="18" charset="0"/>
                <a:ea typeface="Times New Roman" pitchFamily="18" charset="0"/>
                <a:cs typeface="Times New Roman" pitchFamily="18" charset="0"/>
              </a:rPr>
              <a:t>5. Непосредственное действие положений Конституции Республики Крым обеспечивается правосудием. Например, в соответствии с частью 4 статьи 125 Конституции РФ Конституционный Суд РФ по жалобам на нарушение конституционных прав граждан и по запросам судов проверяет конституционность закона, примененного или подлежащего применению в конкретном деле.</a:t>
            </a:r>
            <a:endParaRPr lang="ru-RU" sz="2800" dirty="0" smtClean="0">
              <a:latin typeface="Arial" pitchFamily="34" charset="0"/>
            </a:endParaRPr>
          </a:p>
          <a:p>
            <a:pPr>
              <a:buNone/>
            </a:pPr>
            <a:endParaRPr lang="ru-RU"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26</a:t>
            </a:r>
            <a:endParaRPr lang="ru-RU" dirty="0"/>
          </a:p>
        </p:txBody>
      </p:sp>
      <p:sp>
        <p:nvSpPr>
          <p:cNvPr id="3" name="Содержимое 2"/>
          <p:cNvSpPr>
            <a:spLocks noGrp="1"/>
          </p:cNvSpPr>
          <p:nvPr>
            <p:ph sz="quarter" idx="1"/>
          </p:nvPr>
        </p:nvSpPr>
        <p:spPr/>
        <p:txBody>
          <a:bodyPr>
            <a:normAutofit fontScale="62500" lnSpcReduction="20000"/>
          </a:bodyPr>
          <a:lstStyle/>
          <a:p>
            <a:pPr algn="just">
              <a:buNone/>
            </a:pPr>
            <a:r>
              <a:rPr lang="ru-RU" dirty="0" smtClean="0"/>
              <a:t>     3. Обращения граждан содержат неодинаковую информацию, не совпадают по общественной направленности. Они различаются по своей юридической направленности и влекут разные правовые последствия. Термин "обращение" носит собирательный характер. В обращениях граждан могут содержаться жалоба в связи с тем или иным нарушением их прав, инициативное предложение, заявление и пр. Федеральный закон "О порядке рассмотрения обращения граждан Российской Федерации" дает определения понятий "жалоба", "предложение", "заявление". Предложение - это рекомендация гражданина по совершенствованию законов и иных нормативных правовых актов, деятельности государственных органов и органов местного самоуправления, развитию общественных отношений, улучшению социально-экономической и иных сфер деятельности государства и общества. Заявление - просьба гражданина о содействии в реализации его конституционных прав и свобод или конституционных прав и свобод других лиц, либо сообщение о нарушении законов и иных нормативных правовых актов, недостатках в работе государственных органов, органов местного самоуправления и должностных лиц, либо критика деятельности указанных органов и должностных лиц. Жалоба - просьба гражданина о восстановлении или защите его нарушенных прав, свобод или законных интересов либо прав, свобод или законных интересов других лиц.</a:t>
            </a:r>
          </a:p>
          <a:p>
            <a:pPr>
              <a:buNone/>
            </a:pPr>
            <a:endParaRPr lang="ru-RU"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26</a:t>
            </a:r>
            <a:endParaRPr lang="ru-RU" dirty="0"/>
          </a:p>
        </p:txBody>
      </p:sp>
      <p:sp>
        <p:nvSpPr>
          <p:cNvPr id="3" name="Содержимое 2"/>
          <p:cNvSpPr>
            <a:spLocks noGrp="1"/>
          </p:cNvSpPr>
          <p:nvPr>
            <p:ph sz="quarter" idx="1"/>
          </p:nvPr>
        </p:nvSpPr>
        <p:spPr/>
        <p:txBody>
          <a:bodyPr>
            <a:normAutofit fontScale="77500" lnSpcReduction="20000"/>
          </a:bodyPr>
          <a:lstStyle/>
          <a:p>
            <a:pPr algn="just">
              <a:buNone/>
            </a:pPr>
            <a:r>
              <a:rPr lang="ru-RU" dirty="0" smtClean="0"/>
              <a:t>4. Федеральным законом от 2 мая 2006 г. N 59-ФЗ "О порядке рассмотрения обращения граждан Российской Федерации" закреплено право граждан на коллективные обращения, когда затрагиваются законные интересы группы лиц. Данным Законом предусмотрено право граждан осуществлять обращения в письменной и устной форме, а за соответствующими лицами закреплена обязанность эти обращения принимать в установленные порядки и сроки. Как уже было указано выше, заявления граждан решаются в срок до одного месяца со дня его поступления, однако в исключительных случаях возможно продление срока рассмотрения обращения, но не более чем на 30 дней и с обязательным уведомлением об этом гражданина, направившего обращение. Обращение направляется непосредственно в тот государственный орган, орган местного самоуправления или тому должностному лицу, в компетенцию которых входит решение поставленных в обращении вопросов.</a:t>
            </a:r>
          </a:p>
          <a:p>
            <a:pPr>
              <a:buNone/>
            </a:pPr>
            <a:endParaRPr lang="ru-RU"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26</a:t>
            </a:r>
            <a:endParaRPr lang="ru-RU" dirty="0"/>
          </a:p>
        </p:txBody>
      </p:sp>
      <p:sp>
        <p:nvSpPr>
          <p:cNvPr id="3" name="Содержимое 2"/>
          <p:cNvSpPr>
            <a:spLocks noGrp="1"/>
          </p:cNvSpPr>
          <p:nvPr>
            <p:ph sz="quarter" idx="1"/>
          </p:nvPr>
        </p:nvSpPr>
        <p:spPr/>
        <p:txBody>
          <a:bodyPr>
            <a:normAutofit fontScale="92500" lnSpcReduction="10000"/>
          </a:bodyPr>
          <a:lstStyle/>
          <a:p>
            <a:pPr algn="just">
              <a:buNone/>
            </a:pPr>
            <a:r>
              <a:rPr lang="ru-RU" dirty="0" smtClean="0"/>
              <a:t>5. В отличие от предложений жалобы подаются в инстанции, вышестоящие по отношению к тем, действия которых обжалуются. Закон запрещает направлять жалобы граждан тем органам, на действия которых направлена эта жалоба. В случае, если невозможно направление жалобы на рассмотрение в государственный орган, орган местного самоуправления или должностному лицу, в компетенцию которых входит решение поставленных в обращении вопросов, жалоба возвращается гражданину с разъяснением его права обжаловать соответствующие решение или действие (бездействие) в установленном порядке в суд.</a:t>
            </a:r>
          </a:p>
          <a:p>
            <a:pPr>
              <a:buNone/>
            </a:pPr>
            <a:endParaRPr lang="ru-RU"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26</a:t>
            </a:r>
            <a:endParaRPr lang="ru-RU" dirty="0"/>
          </a:p>
        </p:txBody>
      </p:sp>
      <p:sp>
        <p:nvSpPr>
          <p:cNvPr id="3" name="Содержимое 2"/>
          <p:cNvSpPr>
            <a:spLocks noGrp="1"/>
          </p:cNvSpPr>
          <p:nvPr>
            <p:ph sz="quarter" idx="1"/>
          </p:nvPr>
        </p:nvSpPr>
        <p:spPr/>
        <p:txBody>
          <a:bodyPr>
            <a:normAutofit fontScale="77500" lnSpcReduction="20000"/>
          </a:bodyPr>
          <a:lstStyle/>
          <a:p>
            <a:pPr algn="just">
              <a:buNone/>
            </a:pPr>
            <a:r>
              <a:rPr lang="ru-RU" dirty="0" smtClean="0"/>
              <a:t>6. Наряду с административным порядком рассмотрения жалоб на незаконные действия должностных лиц и органов государства существует судебный порядок обжалования таких действий. В частности, за гражданами РФ Закон закрепляет право непосредственного обращения в судебные органы на незаконные действия. Каждый гражданин вправе обратиться с жалобой в суд, если считает, что неправомерными действиями (решениями) государственных органов, органов местного самоуправления, учреждений, предприятий и их объединений, общественных объединений или должностных лиц нарушены его права и свободы. Судебный порядок рассмотрения петиций регулируется Законом РФ от 27 апреля 1993 г. N 4866-1 "Об обжаловании в суд действий и решений, нарушающих права и свободы граждан".</a:t>
            </a:r>
          </a:p>
          <a:p>
            <a:pPr>
              <a:buNone/>
            </a:pPr>
            <a:endParaRPr lang="ru-RU"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26</a:t>
            </a:r>
            <a:endParaRPr lang="ru-RU" dirty="0"/>
          </a:p>
        </p:txBody>
      </p:sp>
      <p:sp>
        <p:nvSpPr>
          <p:cNvPr id="3" name="Содержимое 2"/>
          <p:cNvSpPr>
            <a:spLocks noGrp="1"/>
          </p:cNvSpPr>
          <p:nvPr>
            <p:ph sz="quarter" idx="1"/>
          </p:nvPr>
        </p:nvSpPr>
        <p:spPr/>
        <p:txBody>
          <a:bodyPr>
            <a:normAutofit fontScale="77500" lnSpcReduction="20000"/>
          </a:bodyPr>
          <a:lstStyle/>
          <a:p>
            <a:pPr algn="just">
              <a:buNone/>
            </a:pPr>
            <a:r>
              <a:rPr lang="ru-RU" dirty="0" smtClean="0"/>
              <a:t>    7. Что же касается действий, которые могут быть обжалованы в суд, то их перечень закреплен в статье 2 Закона 1993 г. К действиям (решениям) государственных органов, органов местного самоуправления, учреждений, предприятий и их объединений, общественных объединений и должностных лиц, которые могут быть обжалованы в суд, относятся коллегиальные и единоличные действия (решения), в результате которых: </a:t>
            </a:r>
          </a:p>
          <a:p>
            <a:pPr algn="just">
              <a:buNone/>
            </a:pPr>
            <a:r>
              <a:rPr lang="ru-RU" dirty="0" smtClean="0"/>
              <a:t>   1) нарушены права и свободы гражданина;</a:t>
            </a:r>
          </a:p>
          <a:p>
            <a:pPr algn="just">
              <a:buNone/>
            </a:pPr>
            <a:r>
              <a:rPr lang="ru-RU" dirty="0" smtClean="0"/>
              <a:t>   2) созданы препятствия осуществлению гражданином его прав и свобод;</a:t>
            </a:r>
          </a:p>
          <a:p>
            <a:pPr algn="just">
              <a:buNone/>
            </a:pPr>
            <a:r>
              <a:rPr lang="ru-RU" dirty="0" smtClean="0"/>
              <a:t>   3) незаконно на гражданина возложена какая-либо обязанность или</a:t>
            </a:r>
          </a:p>
          <a:p>
            <a:pPr algn="just">
              <a:buNone/>
            </a:pPr>
            <a:r>
              <a:rPr lang="ru-RU" dirty="0" smtClean="0"/>
              <a:t>    4) он незаконно привлечен к какой-либо ответственности.</a:t>
            </a:r>
          </a:p>
          <a:p>
            <a:pPr algn="just">
              <a:buNone/>
            </a:pPr>
            <a:r>
              <a:rPr lang="ru-RU" dirty="0" smtClean="0"/>
              <a:t>     Если гражданин не согласен с решением суда, он может обжаловать его в вышестоящую инстанцию.</a:t>
            </a:r>
          </a:p>
          <a:p>
            <a:pPr>
              <a:buNone/>
            </a:pPr>
            <a:endParaRPr lang="ru-RU"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Статья 27</a:t>
            </a:r>
            <a:endParaRPr lang="ru-RU" dirty="0"/>
          </a:p>
        </p:txBody>
      </p:sp>
      <p:sp>
        <p:nvSpPr>
          <p:cNvPr id="3" name="Содержимое 2"/>
          <p:cNvSpPr>
            <a:spLocks noGrp="1"/>
          </p:cNvSpPr>
          <p:nvPr>
            <p:ph sz="quarter" idx="1"/>
          </p:nvPr>
        </p:nvSpPr>
        <p:spPr/>
        <p:txBody>
          <a:bodyPr/>
          <a:lstStyle/>
          <a:p>
            <a:pPr algn="just"/>
            <a:r>
              <a:rPr lang="ru-RU" dirty="0" smtClean="0"/>
              <a:t>1. Каждый имеет право на свободное использование своих способностей и имущества для предпринимательской и иной не запрещенной законом экономической деятельности.</a:t>
            </a:r>
          </a:p>
          <a:p>
            <a:pPr algn="just"/>
            <a:r>
              <a:rPr lang="ru-RU" dirty="0" smtClean="0"/>
              <a:t>2. В Республике Крым не допускается  экономическая деятельность, направленная на монополизацию и недобросовестную  конкуренцию.</a:t>
            </a:r>
            <a:endParaRPr lang="ru-RU"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27</a:t>
            </a:r>
            <a:endParaRPr lang="ru-RU" dirty="0"/>
          </a:p>
        </p:txBody>
      </p:sp>
      <p:sp>
        <p:nvSpPr>
          <p:cNvPr id="3" name="Содержимое 2"/>
          <p:cNvSpPr>
            <a:spLocks noGrp="1"/>
          </p:cNvSpPr>
          <p:nvPr>
            <p:ph sz="quarter" idx="1"/>
          </p:nvPr>
        </p:nvSpPr>
        <p:spPr/>
        <p:txBody>
          <a:bodyPr>
            <a:normAutofit fontScale="92500" lnSpcReduction="10000"/>
          </a:bodyPr>
          <a:lstStyle/>
          <a:p>
            <a:pPr algn="just">
              <a:buNone/>
            </a:pPr>
            <a:r>
              <a:rPr lang="ru-RU" dirty="0" smtClean="0"/>
              <a:t>1. Статья 27 провозглашает и юридически гарантирует свободу использования каждым своих способностей и имущества любым не запрещенным законом способом, т.е. свободу экономической деятельности. Статья 27 устанавливает, что каждый вправе иметь имущество, каждый вправе использовать свое имущество, никто не может быть лишен своего имущества иначе как по суду и с соблюдением соответствующих правил, и эти нормы распространяются не только на индивидов - физических лиц, но и на юридические лица - организации, закрепляя свободную экономическую деятельность и право частной собственности.</a:t>
            </a:r>
          </a:p>
          <a:p>
            <a:pPr>
              <a:buNone/>
            </a:pPr>
            <a:endParaRPr lang="ru-RU"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27</a:t>
            </a:r>
            <a:endParaRPr lang="ru-RU" dirty="0"/>
          </a:p>
        </p:txBody>
      </p:sp>
      <p:sp>
        <p:nvSpPr>
          <p:cNvPr id="3" name="Содержимое 2"/>
          <p:cNvSpPr>
            <a:spLocks noGrp="1"/>
          </p:cNvSpPr>
          <p:nvPr>
            <p:ph sz="quarter" idx="1"/>
          </p:nvPr>
        </p:nvSpPr>
        <p:spPr/>
        <p:txBody>
          <a:bodyPr/>
          <a:lstStyle/>
          <a:p>
            <a:pPr algn="just">
              <a:buNone/>
            </a:pPr>
            <a:r>
              <a:rPr lang="ru-RU" dirty="0" smtClean="0"/>
              <a:t>2. Каждый человек может свободно использовать свое имущество и свои личные способности для любой не запрещенной законом экономической деятельности, в том числе и предпринимательской (часть 1 статьи 27). Под предпринимательской понимается деятельность, направленная на извлечение прибыли; она может осуществляться и с применением наемного труда.</a:t>
            </a:r>
          </a:p>
          <a:p>
            <a:pPr>
              <a:buNone/>
            </a:pPr>
            <a:endParaRPr lang="ru-RU"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27</a:t>
            </a:r>
            <a:endParaRPr lang="ru-RU" dirty="0"/>
          </a:p>
        </p:txBody>
      </p:sp>
      <p:sp>
        <p:nvSpPr>
          <p:cNvPr id="3" name="Содержимое 2"/>
          <p:cNvSpPr>
            <a:spLocks noGrp="1"/>
          </p:cNvSpPr>
          <p:nvPr>
            <p:ph sz="quarter" idx="1"/>
          </p:nvPr>
        </p:nvSpPr>
        <p:spPr/>
        <p:txBody>
          <a:bodyPr>
            <a:normAutofit fontScale="77500" lnSpcReduction="20000"/>
          </a:bodyPr>
          <a:lstStyle/>
          <a:p>
            <a:pPr algn="just">
              <a:buNone/>
            </a:pPr>
            <a:r>
              <a:rPr lang="ru-RU" dirty="0" smtClean="0"/>
              <a:t>3. Конкуренция - это состязательность предпринимателей на рынках, которая ограничивает возможность каждого отдельного предпринимателя негативно воздействовать на общие условия обращения товаров и услуг и стимулирует производство тех товаров и услуг, которые требуются потребителю. Противоположность конкуренции - монополистическая деятельность, т.е. действия (бездействие) предпринимателей, органов исполнительной власти, направленные на ограничение и устранение конкуренции, повышение цен. Провозглашенное статьей 27 право граждан на свободное предпринимательство и осуществление экономической деятельности гарантируется государственной поддержкой развития конкуренции и пресечением проявлений монополизма. Конституция запрещает злоупотребление предпринимателем своим доминирующим положением на рынке и применение недозволенных форм и приемов конкуренции.</a:t>
            </a:r>
          </a:p>
          <a:p>
            <a:pPr>
              <a:buNone/>
            </a:pPr>
            <a:endParaRPr lang="ru-RU"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27</a:t>
            </a:r>
            <a:endParaRPr lang="ru-RU" dirty="0"/>
          </a:p>
        </p:txBody>
      </p:sp>
      <p:sp>
        <p:nvSpPr>
          <p:cNvPr id="3" name="Содержимое 2"/>
          <p:cNvSpPr>
            <a:spLocks noGrp="1"/>
          </p:cNvSpPr>
          <p:nvPr>
            <p:ph sz="quarter" idx="1"/>
          </p:nvPr>
        </p:nvSpPr>
        <p:spPr/>
        <p:txBody>
          <a:bodyPr/>
          <a:lstStyle/>
          <a:p>
            <a:pPr algn="just">
              <a:buNone/>
            </a:pPr>
            <a:r>
              <a:rPr lang="ru-RU" dirty="0" smtClean="0"/>
              <a:t>4. Важная роль здесь отведена Федеральному закону от 26 июля 2006 г. N 135-ФЗ "О защите конкуренции", Закону РСФСР от 22 марта 1991 г. "О конкуренции и ограничении монополистической деятельности на товарных рынках". Государственное регулирование деятельности субъектов естественных монополий осуществляется на основе Федерального закона от 17 августа 1995 г. N 147-ФЗ "О естественных монополиях".</a:t>
            </a:r>
          </a:p>
          <a:p>
            <a:pP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Статья 13</a:t>
            </a:r>
            <a:endParaRPr lang="ru-RU" dirty="0"/>
          </a:p>
        </p:txBody>
      </p:sp>
      <p:sp>
        <p:nvSpPr>
          <p:cNvPr id="3" name="Содержимое 2"/>
          <p:cNvSpPr>
            <a:spLocks noGrp="1"/>
          </p:cNvSpPr>
          <p:nvPr>
            <p:ph sz="quarter" idx="1"/>
          </p:nvPr>
        </p:nvSpPr>
        <p:spPr>
          <a:xfrm>
            <a:off x="301752" y="1527048"/>
            <a:ext cx="8590728" cy="4572000"/>
          </a:xfrm>
        </p:spPr>
        <p:txBody>
          <a:bodyPr>
            <a:normAutofit fontScale="92500" lnSpcReduction="20000"/>
          </a:bodyPr>
          <a:lstStyle/>
          <a:p>
            <a:pPr algn="just">
              <a:buNone/>
            </a:pPr>
            <a:r>
              <a:rPr lang="ru-RU" dirty="0" smtClean="0"/>
              <a:t>1. Все равны перед законом и судом.</a:t>
            </a:r>
          </a:p>
          <a:p>
            <a:pPr algn="just">
              <a:buNone/>
            </a:pPr>
            <a:r>
              <a:rPr lang="ru-RU" dirty="0" smtClean="0"/>
              <a:t>2. Государство гарантирует равенство прав и свобод человека и гражданина независимо от пола, расы, национальности, языка, происхождения, имущественного и должностного положения, места жительства, отношения к религии, убеждений, принадлежности к общественным объединениям, а также других обстоятельств. Запрещаются любые формы ограничения прав граждан по признакам социальной, расовой, национальной, языковой или религиозной принадлежности.</a:t>
            </a:r>
          </a:p>
          <a:p>
            <a:pPr algn="just">
              <a:buNone/>
            </a:pPr>
            <a:r>
              <a:rPr lang="ru-RU" dirty="0" smtClean="0"/>
              <a:t>3. Мужчина и женщина имеют равные права и свободы и равные возможности для их реализации.</a:t>
            </a:r>
            <a:endParaRPr lang="ru-RU"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Комментарии к статье 27</a:t>
            </a:r>
            <a:endParaRPr lang="ru-RU" dirty="0"/>
          </a:p>
        </p:txBody>
      </p:sp>
      <p:sp>
        <p:nvSpPr>
          <p:cNvPr id="3" name="Содержимое 2"/>
          <p:cNvSpPr>
            <a:spLocks noGrp="1"/>
          </p:cNvSpPr>
          <p:nvPr>
            <p:ph sz="quarter" idx="1"/>
          </p:nvPr>
        </p:nvSpPr>
        <p:spPr/>
        <p:txBody>
          <a:bodyPr>
            <a:normAutofit fontScale="77500" lnSpcReduction="20000"/>
          </a:bodyPr>
          <a:lstStyle/>
          <a:p>
            <a:pPr algn="just">
              <a:buNone/>
            </a:pPr>
            <a:r>
              <a:rPr lang="ru-RU" dirty="0" smtClean="0"/>
              <a:t>     5. Под недобросовестной конкуренцией понимается ведение конкурентной борьбы нечестными и незаконными методами. Существуют различные формы недобросовестной конкуренции, в том числе: распространение одним предпринимателем ложных, неточных или искаженных сведений, способных причинить убытки другому предпринимателю, введение потребителей в заблуждение относительно характера, способа и места изготовления, потребительских свойств и качества товара; некорректное сравнение предпринимателем производимых и реализуемых им товаров с товарами других предпринимателей и т.д.</a:t>
            </a:r>
          </a:p>
          <a:p>
            <a:pPr algn="just">
              <a:buNone/>
            </a:pPr>
            <a:r>
              <a:rPr lang="ru-RU" dirty="0" smtClean="0"/>
              <a:t>    Основное средство борьбы с недобросовестной конкуренцией - это обращение в антимонопольные органы, которые вправе давать предпринимателям, использующим недозволенные формы конкуренции, предписания о прекращении нарушений, а при невыполнении предписаний - налагать штраф.</a:t>
            </a:r>
          </a:p>
          <a:p>
            <a:pPr>
              <a:buNone/>
            </a:pPr>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760</TotalTime>
  <Words>8987</Words>
  <Application>Microsoft Office PowerPoint</Application>
  <PresentationFormat>Экран (4:3)</PresentationFormat>
  <Paragraphs>242</Paragraphs>
  <Slides>90</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90</vt:i4>
      </vt:variant>
    </vt:vector>
  </HeadingPairs>
  <TitlesOfParts>
    <vt:vector size="91" baseType="lpstr">
      <vt:lpstr>Официальная</vt:lpstr>
      <vt:lpstr>Конституция Республики Крым</vt:lpstr>
      <vt:lpstr>  Комментарии к главе 2</vt:lpstr>
      <vt:lpstr>Статья 12</vt:lpstr>
      <vt:lpstr>Комментарии к статье 12</vt:lpstr>
      <vt:lpstr>Слайд 5</vt:lpstr>
      <vt:lpstr>Слайд 6</vt:lpstr>
      <vt:lpstr>Комментарии к статье 1</vt:lpstr>
      <vt:lpstr>Комментарии к статье 1</vt:lpstr>
      <vt:lpstr>Статья 13</vt:lpstr>
      <vt:lpstr>Комментарии к статье 13 </vt:lpstr>
      <vt:lpstr>Комментарии к статье 2</vt:lpstr>
      <vt:lpstr>Комментарии к статье 2</vt:lpstr>
      <vt:lpstr>Статья 14</vt:lpstr>
      <vt:lpstr>Комментарии к статье 14</vt:lpstr>
      <vt:lpstr>Комментарии к статье 14</vt:lpstr>
      <vt:lpstr>Комментарии к статье 14</vt:lpstr>
      <vt:lpstr>Комментарии к статье 14 </vt:lpstr>
      <vt:lpstr>Статья 15</vt:lpstr>
      <vt:lpstr>Комментарии к статье 15</vt:lpstr>
      <vt:lpstr>Комментарии к статье 15</vt:lpstr>
      <vt:lpstr>Комментарии к статье 15</vt:lpstr>
      <vt:lpstr>Статья 16</vt:lpstr>
      <vt:lpstr>Комментарии к статье 16</vt:lpstr>
      <vt:lpstr>Комментарии к статье 16</vt:lpstr>
      <vt:lpstr>Комментарии к статье  16 </vt:lpstr>
      <vt:lpstr>Комментарии к статье 16</vt:lpstr>
      <vt:lpstr>Комментарии к статье 16</vt:lpstr>
      <vt:lpstr>Комментарии к статье 16</vt:lpstr>
      <vt:lpstr>Комментарии к статье 16</vt:lpstr>
      <vt:lpstr>Комментарии к статье 16</vt:lpstr>
      <vt:lpstr>Комментарии к статье 16</vt:lpstr>
      <vt:lpstr>Статья 17</vt:lpstr>
      <vt:lpstr>Комментарии к статье 17</vt:lpstr>
      <vt:lpstr>Комментарии к статье 17</vt:lpstr>
      <vt:lpstr>Статья 18</vt:lpstr>
      <vt:lpstr>Комментарии к статье 18</vt:lpstr>
      <vt:lpstr>Комментарии к статье 18</vt:lpstr>
      <vt:lpstr>Статья 19</vt:lpstr>
      <vt:lpstr>Комментарии к статье 19</vt:lpstr>
      <vt:lpstr>Комментарии к статье 19</vt:lpstr>
      <vt:lpstr>Комментарии к статье 19</vt:lpstr>
      <vt:lpstr>Комментарии к статье 19</vt:lpstr>
      <vt:lpstr>Комментарии к статье 19</vt:lpstr>
      <vt:lpstr>Статья 20</vt:lpstr>
      <vt:lpstr>Комментарии к статье 20 </vt:lpstr>
      <vt:lpstr>Комментарии к статье 20</vt:lpstr>
      <vt:lpstr>Комментарии к статье 20</vt:lpstr>
      <vt:lpstr>Статья 21</vt:lpstr>
      <vt:lpstr>Комментарии к статье 21</vt:lpstr>
      <vt:lpstr>Комментарии к статье 21</vt:lpstr>
      <vt:lpstr>Статья 22</vt:lpstr>
      <vt:lpstr>Комментарии к статье 22</vt:lpstr>
      <vt:lpstr>Комментарии к статье 22</vt:lpstr>
      <vt:lpstr>Комментарии к статье 22</vt:lpstr>
      <vt:lpstr>Статья 23</vt:lpstr>
      <vt:lpstr>Комментарии к статье 23</vt:lpstr>
      <vt:lpstr>Комментарии к статье 23</vt:lpstr>
      <vt:lpstr>Комментарии к статье 23</vt:lpstr>
      <vt:lpstr>Комментарии к статье 23</vt:lpstr>
      <vt:lpstr>Комментарии к статье 23</vt:lpstr>
      <vt:lpstr>Статья 24</vt:lpstr>
      <vt:lpstr>Комментарии к статье 24</vt:lpstr>
      <vt:lpstr>Комментарии к статье 24</vt:lpstr>
      <vt:lpstr>Комментарии к статье 24</vt:lpstr>
      <vt:lpstr>Комментарии к статье 24</vt:lpstr>
      <vt:lpstr>Статья 25</vt:lpstr>
      <vt:lpstr>Комментарии к статье 25</vt:lpstr>
      <vt:lpstr>Комментарии к статье 25</vt:lpstr>
      <vt:lpstr>Комментарии к статье 25</vt:lpstr>
      <vt:lpstr>Комментарии к статье  25</vt:lpstr>
      <vt:lpstr>Комментарии к статье 25</vt:lpstr>
      <vt:lpstr>Комментарии к статье 25</vt:lpstr>
      <vt:lpstr>Комментарии к статье 25</vt:lpstr>
      <vt:lpstr>Комментарии к статье 25</vt:lpstr>
      <vt:lpstr>Комментарии к статье 25</vt:lpstr>
      <vt:lpstr>Комментарии к статье 25</vt:lpstr>
      <vt:lpstr>Статья 26</vt:lpstr>
      <vt:lpstr>Комментарии к статье 26</vt:lpstr>
      <vt:lpstr>Комментарии к статье 26</vt:lpstr>
      <vt:lpstr>Комментарии к статье 26</vt:lpstr>
      <vt:lpstr>Комментарии к статье 26</vt:lpstr>
      <vt:lpstr>Комментарии к статье 26</vt:lpstr>
      <vt:lpstr>Комментарии к статье 26</vt:lpstr>
      <vt:lpstr>Комментарии к статье 26</vt:lpstr>
      <vt:lpstr>Статья 27</vt:lpstr>
      <vt:lpstr>Комментарии к статье 27</vt:lpstr>
      <vt:lpstr>Комментарии к статье 27</vt:lpstr>
      <vt:lpstr>Комментарии к статье 27</vt:lpstr>
      <vt:lpstr>Комментарии к статье 27</vt:lpstr>
      <vt:lpstr>Комментарии к статье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Конституция Республики Крым</dc:title>
  <cp:lastModifiedBy>www.PHILka.RU</cp:lastModifiedBy>
  <cp:revision>80</cp:revision>
  <dcterms:modified xsi:type="dcterms:W3CDTF">2014-06-06T07:10:00Z</dcterms:modified>
</cp:coreProperties>
</file>